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326" r:id="rId5"/>
    <p:sldId id="357" r:id="rId6"/>
    <p:sldId id="360" r:id="rId7"/>
    <p:sldId id="361" r:id="rId8"/>
    <p:sldId id="362" r:id="rId9"/>
    <p:sldId id="356" r:id="rId10"/>
    <p:sldId id="352" r:id="rId11"/>
    <p:sldId id="290" r:id="rId12"/>
    <p:sldId id="310" r:id="rId13"/>
    <p:sldId id="339" r:id="rId14"/>
    <p:sldId id="322" r:id="rId15"/>
    <p:sldId id="358" r:id="rId16"/>
    <p:sldId id="359" r:id="rId17"/>
    <p:sldId id="264" r:id="rId18"/>
    <p:sldId id="282" r:id="rId19"/>
    <p:sldId id="284" r:id="rId20"/>
  </p:sldIdLst>
  <p:sldSz cx="12192000" cy="6858000"/>
  <p:notesSz cx="6858000" cy="9144000"/>
  <p:embeddedFontLst>
    <p:embeddedFont>
      <p:font typeface="Roboto Slab" panose="020B0604020202020204" charset="0"/>
      <p:regular r:id="rId22"/>
      <p:bold r:id="rId23"/>
    </p:embeddedFont>
    <p:embeddedFont>
      <p:font typeface="Roboto Medium" panose="020B0604020202020204" charset="0"/>
      <p:regular r:id="rId24"/>
      <p: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Roboto Light" panose="020B060402020202020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role Mayer" initials="CM" lastIdx="2" clrIdx="6">
    <p:extLst>
      <p:ext uri="{19B8F6BF-5375-455C-9EA6-DF929625EA0E}">
        <p15:presenceInfo xmlns:p15="http://schemas.microsoft.com/office/powerpoint/2012/main" userId="S::carole@sjiassociates.com::09539116-9ad2-460e-bdba-bb62a946833f" providerId="AD"/>
      </p:ext>
    </p:extLst>
  </p:cmAuthor>
  <p:cmAuthor id="1" name="Macchiarola, Christina" initials="MC" lastIdx="56" clrIdx="0">
    <p:extLst>
      <p:ext uri="{19B8F6BF-5375-455C-9EA6-DF929625EA0E}">
        <p15:presenceInfo xmlns:p15="http://schemas.microsoft.com/office/powerpoint/2012/main" userId="S::cmacchiarola@Collegeboard.org::025141e0-3558-4a84-b924-ae7380b1bfc2" providerId="AD"/>
      </p:ext>
    </p:extLst>
  </p:cmAuthor>
  <p:cmAuthor id="8" name="Schallert-Wygal, Lila" initials="SL" lastIdx="9" clrIdx="7">
    <p:extLst>
      <p:ext uri="{19B8F6BF-5375-455C-9EA6-DF929625EA0E}">
        <p15:presenceInfo xmlns:p15="http://schemas.microsoft.com/office/powerpoint/2012/main" userId="S::lschallertwygal@collegeboard.org::e5766a70-889b-43f8-b95d-d0ecda21934e" providerId="AD"/>
      </p:ext>
    </p:extLst>
  </p:cmAuthor>
  <p:cmAuthor id="2" name="Preston, Michael" initials="PM" lastIdx="6" clrIdx="1">
    <p:extLst>
      <p:ext uri="{19B8F6BF-5375-455C-9EA6-DF929625EA0E}">
        <p15:presenceInfo xmlns:p15="http://schemas.microsoft.com/office/powerpoint/2012/main" userId="S::mpreston@Collegeboard.org::ee75f0e8-d251-400a-899e-1a5d67511d2b" providerId="AD"/>
      </p:ext>
    </p:extLst>
  </p:cmAuthor>
  <p:cmAuthor id="9" name="Edward Biedermann" initials="EB" lastIdx="10" clrIdx="8">
    <p:extLst>
      <p:ext uri="{19B8F6BF-5375-455C-9EA6-DF929625EA0E}">
        <p15:presenceInfo xmlns:p15="http://schemas.microsoft.com/office/powerpoint/2012/main" userId="Edward Biedermann" providerId="None"/>
      </p:ext>
    </p:extLst>
  </p:cmAuthor>
  <p:cmAuthor id="3" name="Packer, Trevor" initials="PT" lastIdx="16" clrIdx="2">
    <p:extLst>
      <p:ext uri="{19B8F6BF-5375-455C-9EA6-DF929625EA0E}">
        <p15:presenceInfo xmlns:p15="http://schemas.microsoft.com/office/powerpoint/2012/main" userId="S::tpacker@collegeboard.org::88cabd12-8660-472f-a116-3b65eddb9bd5" providerId="AD"/>
      </p:ext>
    </p:extLst>
  </p:cmAuthor>
  <p:cmAuthor id="4" name="Lindauer, Carly" initials="LC" lastIdx="8" clrIdx="3">
    <p:extLst>
      <p:ext uri="{19B8F6BF-5375-455C-9EA6-DF929625EA0E}">
        <p15:presenceInfo xmlns:p15="http://schemas.microsoft.com/office/powerpoint/2012/main" userId="S-1-5-21-791635995-249921262-1233803906-62951" providerId="AD"/>
      </p:ext>
    </p:extLst>
  </p:cmAuthor>
  <p:cmAuthor id="5" name="Jan, Iris" initials="JI" lastIdx="21" clrIdx="4">
    <p:extLst>
      <p:ext uri="{19B8F6BF-5375-455C-9EA6-DF929625EA0E}">
        <p15:presenceInfo xmlns:p15="http://schemas.microsoft.com/office/powerpoint/2012/main" userId="S::ijan@collegeboard.org::a9f01f89-3d12-43dd-9c10-8484e6bca43d" providerId="AD"/>
      </p:ext>
    </p:extLst>
  </p:cmAuthor>
  <p:cmAuthor id="6" name="Price Fasig, Nicole-NONEMP" initials="PN" lastIdx="7" clrIdx="5">
    <p:extLst>
      <p:ext uri="{19B8F6BF-5375-455C-9EA6-DF929625EA0E}">
        <p15:presenceInfo xmlns:p15="http://schemas.microsoft.com/office/powerpoint/2012/main" userId="S::npricefasig@collegeboard.org::af145ef1-45ec-4418-b612-50582310b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8"/>
    <a:srgbClr val="71C5E8"/>
    <a:srgbClr val="71C5ED"/>
    <a:srgbClr val="B4E2F4"/>
    <a:srgbClr val="0077C8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15040-12C2-C84C-97C4-82460DA5167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775D-9F08-D241-8F83-AE7EB1FC2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8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3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4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4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5775D-9F08-D241-8F83-AE7EB1FC2A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F74F-96A0-0A40-8330-E3D7A28DE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9E7B8-7767-224A-8A05-E91427033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2E0B-B2B3-FE42-AC1F-94A1860F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AFBB-7A69-D84D-9FE1-7196A94533C3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18A2E-E5AF-5A4E-AE84-A989521D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5263-502B-524F-AEF9-1C1CCAC0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B03C-CBA4-3042-AF80-794892D3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CABC6-3A33-3147-9592-7ED10CFCD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6D92-9F77-994C-A26E-8C059A17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A264-921B-5642-ABE6-C522FFE881DF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750AD-0908-6E4F-A37A-F152F4BB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6BB0-C6F1-AC4C-83D1-57BAD82D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76ED9-5355-8C46-846F-1F8D80EC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9B904-40D0-9649-AC4A-AA75D1BD8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532FC-0841-DC47-9D36-4909DC7B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FE81-F5BF-8247-B4BE-DF94AE684E1E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390FF-A37B-0941-94F4-DEB484977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1422D-283C-934B-939F-4EA3D7B7B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7267-AEFC-1044-BA8B-ED6316FEE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77477-2BED-7540-A0FE-2AF2BBCC5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3A789-6113-3B40-97CA-4FD8027F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3E06-C2EC-6641-8BE9-405923A1A416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C34B-4F7E-014D-9FCE-49EFD21A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9CF8D-901F-984A-82AB-F208F821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3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48B6-9C91-9746-B61F-7BCD832B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DF416-B664-0249-81B0-328FFA313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8DFA5-E58E-2E4A-8A5B-F016ADDF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D6F3-247E-674B-B72B-ADDE696D3763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196F-81C2-1C45-8DA8-A43AA526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4EE9-FD60-0B4F-A2F4-E5DE78E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C646-73C1-EA45-BA28-180CB0CD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575E-A7B4-D548-8B70-798EFA2CB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A38B7-8177-6C4D-AEF8-09E016A3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C6AB2-7270-7148-A368-7484FF94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689A-BF30-7047-A710-158060EF734C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DFC6C-C934-6E42-A0AF-FE5148A1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C9B98-8115-3C42-B6DE-53680D7E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4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6317-DE28-E143-B1F6-7A9B5CE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050A5-DF86-234C-B333-42A523379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61ADD-7B91-FD4F-A29F-97131FFA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A583B-429E-5343-B834-707978404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DC35A-D8F4-0441-A59A-B9A8C7A4D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11198-1CAB-FD4F-BD7E-6037F746C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EDC-1E1E-954C-858E-CB8F54F9275C}" type="datetime1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FD1FF-1865-4A4A-BEC1-94FF88A4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04D867-A6D1-4E49-B0CF-083A6EAD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45C7-3E57-A946-A4C0-752C8597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57EAE-A2DD-E441-918E-29C582A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240B-4982-504C-A502-9B5F1274D756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CEC4-0686-464C-91EF-DCFC2BA7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FFBF0-7414-4F44-AE6D-51EEA2EB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B340B0-E52A-0B47-B978-24E7B281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8C99-AA11-7042-8EEF-7A0CF71AE5BC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25F2A-8FA7-1D4A-BA06-6E14CCA5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DA011-8DF3-4E41-BAA8-A53DDCFF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0534-C1A0-F749-BC1F-28FBA67A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69D2-B621-CF4A-981C-BD26D6BB6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E32AE-A344-EF4D-9FA8-98A59470D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C6996-0E0E-B449-82EF-06DB477A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18ED-17E4-1843-A5A7-EF7256C1CE72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FA93A-CF72-2B4A-BFDA-29835BE3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1E6CA-3ADA-494E-A452-0E33C522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20C0-0CBE-1942-BD4C-3B4EA637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58EED-63F6-B548-8565-347E5D9EB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FE681-452E-9440-B1B5-73145982A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3C517-A4FB-D848-90F6-F8B52374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8D45-526A-4B49-B277-5F2F453125DD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EB600-6F13-3E41-94E3-AE658D8B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74358-CB3E-FB4C-87CF-F8618792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4AE84-66E4-B344-8120-CE0C4709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3DF41-91B4-A14F-A453-6228E5B7B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4434-769E-9741-88D4-86F69BD10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1C85-1FC3-4C40-910E-4BA3DE25B898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8596D-3E6E-634F-9FF5-D4E0CC7A6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E7965-C9E6-1A40-9349-83496730F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5628-894A-8B4F-83BD-0BC5F62E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2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966193-F97A-7B4C-8026-97A059AB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" name="Rectangle 12" descr="decorative">
            <a:extLst>
              <a:ext uri="{FF2B5EF4-FFF2-40B4-BE49-F238E27FC236}">
                <a16:creationId xmlns:a16="http://schemas.microsoft.com/office/drawing/2014/main" id="{6E4FB119-F266-6B44-AB2A-C4549FB0A783}"/>
              </a:ext>
            </a:extLst>
          </p:cNvPr>
          <p:cNvSpPr/>
          <p:nvPr/>
        </p:nvSpPr>
        <p:spPr>
          <a:xfrm>
            <a:off x="0" y="10392"/>
            <a:ext cx="12192000" cy="6857999"/>
          </a:xfrm>
          <a:prstGeom prst="rect">
            <a:avLst/>
          </a:prstGeom>
          <a:solidFill>
            <a:srgbClr val="0077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6804FB-64F6-2B4F-8838-1F98E4923D7F}"/>
              </a:ext>
            </a:extLst>
          </p:cNvPr>
          <p:cNvSpPr txBox="1">
            <a:spLocks/>
          </p:cNvSpPr>
          <p:nvPr/>
        </p:nvSpPr>
        <p:spPr>
          <a:xfrm>
            <a:off x="1531315" y="3156507"/>
            <a:ext cx="9144000" cy="2162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Welcome to the</a:t>
            </a:r>
            <a:r>
              <a:rPr lang="en-US" sz="3400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2019-20 AP</a:t>
            </a:r>
            <a:r>
              <a:rPr lang="en-US" sz="3400" baseline="30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®</a:t>
            </a:r>
            <a:r>
              <a:rPr lang="en-US" sz="3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School </a:t>
            </a:r>
            <a:r>
              <a:rPr lang="en-US" sz="3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Year</a:t>
            </a:r>
          </a:p>
          <a:p>
            <a:r>
              <a:rPr lang="en-US" sz="3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At Lynden High School</a:t>
            </a:r>
            <a:endParaRPr lang="en-US" sz="3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7EE529-0DE2-214F-907C-1F44725A8DE1}"/>
              </a:ext>
            </a:extLst>
          </p:cNvPr>
          <p:cNvSpPr/>
          <p:nvPr/>
        </p:nvSpPr>
        <p:spPr>
          <a:xfrm>
            <a:off x="1912776" y="2992475"/>
            <a:ext cx="8378889" cy="117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313758-D4D4-FA43-A4CF-A319B7220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328" y="6411191"/>
            <a:ext cx="1955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9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173" y="51906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FAAA6A58-21B9-B447-A542-4415685E77DF}"/>
              </a:ext>
            </a:extLst>
          </p:cNvPr>
          <p:cNvSpPr/>
          <p:nvPr/>
        </p:nvSpPr>
        <p:spPr>
          <a:xfrm>
            <a:off x="1676400" y="1759278"/>
            <a:ext cx="8483600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897E4F-1D56-9F40-A355-160DFA6ECAF5}"/>
              </a:ext>
            </a:extLst>
          </p:cNvPr>
          <p:cNvSpPr txBox="1">
            <a:spLocks/>
          </p:cNvSpPr>
          <p:nvPr/>
        </p:nvSpPr>
        <p:spPr>
          <a:xfrm>
            <a:off x="1592371" y="1869474"/>
            <a:ext cx="8758129" cy="3119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77C8"/>
                </a:solidFill>
                <a:latin typeface="Roboto Slab"/>
                <a:ea typeface="Roboto Slab"/>
              </a:rPr>
              <a:t>Supporting student success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200" dirty="0" smtClean="0">
                <a:latin typeface="Roboto Slab"/>
                <a:ea typeface="Roboto Slab"/>
              </a:rPr>
              <a:t>Students are more likely to stay engaged in class and tackle challenging topics head-on when they register in the fall.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200" b="1" u="sng" dirty="0" smtClean="0">
                <a:latin typeface="Roboto Slab"/>
                <a:ea typeface="Roboto Slab"/>
              </a:rPr>
              <a:t>Fees </a:t>
            </a:r>
            <a:r>
              <a:rPr lang="en-US" sz="2200" b="1" u="sng" dirty="0">
                <a:latin typeface="Roboto Slab"/>
                <a:ea typeface="Roboto Slab"/>
              </a:rPr>
              <a:t>for late registration and exam cancellation ensure that students don't wait until the last minute to make a decision. This has helped teachers create a classroom culture where students are “all in.” </a:t>
            </a:r>
            <a:endParaRPr lang="en-US" sz="2200" b="1" u="sng" dirty="0">
              <a:latin typeface="Roboto Slab"/>
              <a:ea typeface="Roboto Slab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200" dirty="0">
                <a:latin typeface="Roboto Slab"/>
                <a:ea typeface="Roboto Slab"/>
              </a:rPr>
              <a:t>During the College Board’s pilot, few students registered late or canceled their exams.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8F431EBE-6127-434F-857B-3D37BB47F2C4}"/>
              </a:ext>
            </a:extLst>
          </p:cNvPr>
          <p:cNvSpPr/>
          <p:nvPr/>
        </p:nvSpPr>
        <p:spPr>
          <a:xfrm>
            <a:off x="0" y="0"/>
            <a:ext cx="2412709" cy="6858000"/>
          </a:xfrm>
          <a:prstGeom prst="rect">
            <a:avLst/>
          </a:prstGeom>
          <a:solidFill>
            <a:srgbClr val="B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322" y="62574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C9552-F36D-034F-998A-9DD6C5905B03}"/>
              </a:ext>
            </a:extLst>
          </p:cNvPr>
          <p:cNvSpPr/>
          <p:nvPr/>
        </p:nvSpPr>
        <p:spPr>
          <a:xfrm>
            <a:off x="212321" y="480046"/>
            <a:ext cx="1991233" cy="82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19293-8719-2344-ADAA-F62CE22514A0}"/>
              </a:ext>
            </a:extLst>
          </p:cNvPr>
          <p:cNvSpPr txBox="1">
            <a:spLocks/>
          </p:cNvSpPr>
          <p:nvPr/>
        </p:nvSpPr>
        <p:spPr>
          <a:xfrm>
            <a:off x="2856784" y="664353"/>
            <a:ext cx="8934450" cy="614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Roboto Slab"/>
              </a:rPr>
              <a:t>AP Exam Fees for 2019-20: The base exam fee </a:t>
            </a:r>
            <a:r>
              <a:rPr lang="en-US" sz="3200" b="1">
                <a:latin typeface="Roboto Slab"/>
              </a:rPr>
              <a:t>is not changing</a:t>
            </a:r>
            <a:endParaRPr lang="en-US" sz="3200">
              <a:latin typeface="Roboto Slab"/>
              <a:ea typeface="Roboto Slab" pitchFamily="2" charset="0"/>
            </a:endParaRPr>
          </a:p>
        </p:txBody>
      </p:sp>
      <p:pic>
        <p:nvPicPr>
          <p:cNvPr id="3" name="Picture 2" descr="decorative">
            <a:extLst>
              <a:ext uri="{FF2B5EF4-FFF2-40B4-BE49-F238E27FC236}">
                <a16:creationId xmlns:a16="http://schemas.microsoft.com/office/drawing/2014/main" id="{EC15EC50-90BC-3A47-AE43-AB98EA99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6" y="1064303"/>
            <a:ext cx="2025588" cy="169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545F7-B211-D84F-BD4E-0AE6D8135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89" y="6211806"/>
            <a:ext cx="1397000" cy="457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F0D175-FCA9-1B4E-8A59-9408978D7D6E}"/>
              </a:ext>
            </a:extLst>
          </p:cNvPr>
          <p:cNvSpPr/>
          <p:nvPr/>
        </p:nvSpPr>
        <p:spPr>
          <a:xfrm>
            <a:off x="2920093" y="460996"/>
            <a:ext cx="8808357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6250" y="4470400"/>
            <a:ext cx="7880350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b="1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1300" b="1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300" b="1">
                <a:latin typeface="Roboto"/>
                <a:ea typeface="Roboto" panose="02000000000000000000" pitchFamily="2" charset="0"/>
              </a:rPr>
              <a:t> </a:t>
            </a:r>
            <a:endParaRPr lang="en-US" sz="13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84800"/>
              </p:ext>
            </p:extLst>
          </p:nvPr>
        </p:nvGraphicFramePr>
        <p:xfrm>
          <a:off x="2946677" y="2725087"/>
          <a:ext cx="7685644" cy="167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33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77C8"/>
                          </a:solidFill>
                          <a:latin typeface="Roboto"/>
                          <a:ea typeface="Roboto" panose="02000000000000000000" pitchFamily="2" charset="0"/>
                        </a:rPr>
                        <a:t>Fall registration</a:t>
                      </a:r>
                      <a:endParaRPr lang="en-US">
                        <a:latin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Roboto"/>
                          <a:ea typeface="Roboto" panose="02000000000000000000" pitchFamily="2" charset="0"/>
                        </a:rPr>
                        <a:t>Exam ordered by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Roboto"/>
                          <a:ea typeface="Roboto" panose="02000000000000000000" pitchFamily="2" charset="0"/>
                        </a:rPr>
                        <a:t>Oct.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Roboto"/>
                          <a:ea typeface="Roboto" panose="02000000000000000000" pitchFamily="2" charset="0"/>
                        </a:rPr>
                        <a:t> 25</a:t>
                      </a:r>
                      <a:endParaRPr lang="en-US" b="0" dirty="0">
                        <a:solidFill>
                          <a:schemeClr val="tx1"/>
                        </a:solidFill>
                        <a:latin typeface="Roboto"/>
                        <a:ea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>
                          <a:solidFill>
                            <a:schemeClr val="tx1"/>
                          </a:solidFill>
                          <a:latin typeface="Roboto"/>
                          <a:ea typeface="Roboto" panose="02000000000000000000" pitchFamily="2" charset="0"/>
                        </a:rPr>
                        <a:t> $94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27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77C8"/>
                          </a:solidFill>
                          <a:latin typeface="Roboto"/>
                          <a:ea typeface="Roboto" panose="02000000000000000000" pitchFamily="2" charset="0"/>
                        </a:rPr>
                        <a:t>Late registration</a:t>
                      </a:r>
                      <a:endParaRPr lang="en-US">
                        <a:latin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oboto"/>
                          <a:ea typeface="Roboto" panose="02000000000000000000" pitchFamily="2" charset="0"/>
                        </a:rPr>
                        <a:t>Ordered Nov. 16–Mar 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latin typeface="Roboto"/>
                          <a:ea typeface="Roboto" panose="02000000000000000000" pitchFamily="2" charset="0"/>
                        </a:rPr>
                        <a:t>$94 + $40 fee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926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77C8"/>
                          </a:solidFill>
                          <a:latin typeface="Roboto"/>
                          <a:ea typeface="Roboto" panose="02000000000000000000" pitchFamily="2" charset="0"/>
                        </a:rPr>
                        <a:t>Unused/</a:t>
                      </a:r>
                    </a:p>
                    <a:p>
                      <a:r>
                        <a:rPr lang="en-US" b="1">
                          <a:solidFill>
                            <a:srgbClr val="0077C8"/>
                          </a:solidFill>
                          <a:latin typeface="Roboto"/>
                          <a:ea typeface="Roboto" panose="02000000000000000000" pitchFamily="2" charset="0"/>
                        </a:rPr>
                        <a:t>canceled exam</a:t>
                      </a:r>
                      <a:endParaRPr lang="en-US">
                        <a:latin typeface="Roboto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  <a:ea typeface="Roboto" panose="02000000000000000000" pitchFamily="2" charset="0"/>
                        </a:rPr>
                        <a:t>Exam that is canceled</a:t>
                      </a:r>
                    </a:p>
                    <a:p>
                      <a:r>
                        <a:rPr lang="en-US">
                          <a:latin typeface="Roboto"/>
                          <a:ea typeface="Roboto" panose="02000000000000000000" pitchFamily="2" charset="0"/>
                        </a:rPr>
                        <a:t>or not taken by the student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dirty="0">
                          <a:latin typeface="Roboto"/>
                          <a:ea typeface="Roboto" panose="02000000000000000000" pitchFamily="2" charset="0"/>
                        </a:rPr>
                        <a:t>$40 fee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5696141-1078-EF49-B8E8-6A574EDE3BA7}"/>
              </a:ext>
            </a:extLst>
          </p:cNvPr>
          <p:cNvSpPr txBox="1"/>
          <p:nvPr/>
        </p:nvSpPr>
        <p:spPr>
          <a:xfrm>
            <a:off x="95391" y="595384"/>
            <a:ext cx="2250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Roboto Slab" pitchFamily="2" charset="0"/>
                <a:ea typeface="Roboto Slab" pitchFamily="2" charset="0"/>
              </a:rPr>
              <a:t>Fall Registration</a:t>
            </a:r>
            <a:endParaRPr lang="en-US" sz="200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1DCEBA2A-C129-4468-B5D9-6E8A691B6D35}"/>
              </a:ext>
            </a:extLst>
          </p:cNvPr>
          <p:cNvSpPr/>
          <p:nvPr/>
        </p:nvSpPr>
        <p:spPr>
          <a:xfrm>
            <a:off x="2920093" y="2154748"/>
            <a:ext cx="7738808" cy="4445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F5BFB0-7915-4D26-82F4-2296150B6833}"/>
              </a:ext>
            </a:extLst>
          </p:cNvPr>
          <p:cNvSpPr txBox="1"/>
          <p:nvPr/>
        </p:nvSpPr>
        <p:spPr>
          <a:xfrm>
            <a:off x="5497916" y="2154748"/>
            <a:ext cx="561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Description                                              Cost/Exam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3084380-EF8C-4067-9C8E-DF1972B7F2E0}"/>
              </a:ext>
            </a:extLst>
          </p:cNvPr>
          <p:cNvSpPr txBox="1">
            <a:spLocks/>
          </p:cNvSpPr>
          <p:nvPr/>
        </p:nvSpPr>
        <p:spPr>
          <a:xfrm>
            <a:off x="3277183" y="5052585"/>
            <a:ext cx="8231483" cy="1201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0077C8"/>
                </a:solidFill>
                <a:latin typeface="Roboto Slab" pitchFamily="2" charset="0"/>
                <a:ea typeface="Roboto Slab" pitchFamily="2" charset="0"/>
              </a:rPr>
              <a:t>What’s new? </a:t>
            </a:r>
            <a:r>
              <a:rPr lang="en-US" sz="2400">
                <a:latin typeface="Roboto Slab" pitchFamily="2" charset="0"/>
                <a:ea typeface="Roboto Slab" pitchFamily="2" charset="0"/>
              </a:rPr>
              <a:t>There will be a $40 fee for late exam registrations and unused or canceled exams.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3169B-B3E6-4E88-8481-96D23B93D669}"/>
              </a:ext>
            </a:extLst>
          </p:cNvPr>
          <p:cNvSpPr/>
          <p:nvPr/>
        </p:nvSpPr>
        <p:spPr>
          <a:xfrm>
            <a:off x="3016250" y="5122605"/>
            <a:ext cx="260933" cy="255743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244" y="0"/>
            <a:ext cx="11512230" cy="67224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73" y="72363"/>
            <a:ext cx="11541572" cy="63500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322" y="62574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BAF0D175-FCA9-1B4E-8A59-9408978D7D6E}"/>
              </a:ext>
            </a:extLst>
          </p:cNvPr>
          <p:cNvSpPr/>
          <p:nvPr/>
        </p:nvSpPr>
        <p:spPr>
          <a:xfrm>
            <a:off x="1562100" y="1463416"/>
            <a:ext cx="8562976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319293-8719-2344-ADAA-F62CE22514A0}"/>
              </a:ext>
            </a:extLst>
          </p:cNvPr>
          <p:cNvSpPr txBox="1">
            <a:spLocks/>
          </p:cNvSpPr>
          <p:nvPr/>
        </p:nvSpPr>
        <p:spPr>
          <a:xfrm>
            <a:off x="1478071" y="1573612"/>
            <a:ext cx="8935135" cy="4032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0077C8"/>
                </a:solidFill>
                <a:latin typeface="Roboto Slab" pitchFamily="2" charset="0"/>
                <a:ea typeface="Roboto Slab" pitchFamily="2" charset="0"/>
              </a:rPr>
              <a:t>To support year-long engagement, </a:t>
            </a:r>
            <a:r>
              <a:rPr lang="en-US" sz="3200">
                <a:latin typeface="Roboto Slab" pitchFamily="2" charset="0"/>
                <a:ea typeface="Roboto Slab" pitchFamily="2" charset="0"/>
              </a:rPr>
              <a:t>the College Board is providing new resources for students, teachers, and coordinators. </a:t>
            </a:r>
          </a:p>
          <a:p>
            <a:pPr>
              <a:lnSpc>
                <a:spcPct val="100000"/>
              </a:lnSpc>
            </a:pPr>
            <a:endParaRPr lang="en-US" sz="3200">
              <a:latin typeface="Roboto Slab" pitchFamily="2" charset="0"/>
              <a:ea typeface="Roboto Slab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>
                <a:latin typeface="Roboto Slab" pitchFamily="2" charset="0"/>
                <a:ea typeface="Roboto Slab" pitchFamily="2" charset="0"/>
              </a:rPr>
              <a:t>These resources were designed and tested by AP teachers and coordinators to provide focused content, greater efficiency, and more flexibility.</a:t>
            </a:r>
          </a:p>
        </p:txBody>
      </p:sp>
    </p:spTree>
    <p:extLst>
      <p:ext uri="{BB962C8B-B14F-4D97-AF65-F5344CB8AC3E}">
        <p14:creationId xmlns:p14="http://schemas.microsoft.com/office/powerpoint/2010/main" val="24860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4B27F-6B7B-3943-AD8C-4F9CE277B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" y="0"/>
            <a:ext cx="12191478" cy="3521856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BE4E2377-B07A-464A-8D9F-16E3E35C08EA}"/>
              </a:ext>
            </a:extLst>
          </p:cNvPr>
          <p:cNvSpPr/>
          <p:nvPr/>
        </p:nvSpPr>
        <p:spPr>
          <a:xfrm>
            <a:off x="-7408" y="0"/>
            <a:ext cx="12206817" cy="3521856"/>
          </a:xfrm>
          <a:prstGeom prst="rect">
            <a:avLst/>
          </a:prstGeom>
          <a:solidFill>
            <a:srgbClr val="0077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8322" y="62574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BAF0D175-FCA9-1B4E-8A59-9408978D7D6E}"/>
              </a:ext>
            </a:extLst>
          </p:cNvPr>
          <p:cNvSpPr/>
          <p:nvPr/>
        </p:nvSpPr>
        <p:spPr>
          <a:xfrm>
            <a:off x="2324100" y="781363"/>
            <a:ext cx="7562850" cy="107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901327"/>
            <a:ext cx="1119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Visit AP Central</a:t>
            </a:r>
            <a:r>
              <a:rPr lang="en-US" sz="3200" baseline="30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®</a:t>
            </a:r>
            <a:r>
              <a:rPr lang="en-US" sz="32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for more information.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25" y="1460197"/>
            <a:ext cx="790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We’ll be sending follow-up messages and updating the website with additional communications tools and resources throughout the year.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825" y="5888644"/>
            <a:ext cx="965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For more on the resources and process changes, please visit </a:t>
            </a:r>
            <a:r>
              <a:rPr lang="en-US" b="1">
                <a:solidFill>
                  <a:srgbClr val="0077C8"/>
                </a:solidFill>
                <a:latin typeface="Roboto Slab" pitchFamily="2" charset="0"/>
                <a:ea typeface="Roboto Slab" pitchFamily="2" charset="0"/>
              </a:rPr>
              <a:t>collegeboard.org/ap2019</a:t>
            </a:r>
          </a:p>
        </p:txBody>
      </p:sp>
      <p:grpSp>
        <p:nvGrpSpPr>
          <p:cNvPr id="14" name="Group 13" descr="Image of a laptop showing the webpage collegeboard.org/ap2019">
            <a:extLst>
              <a:ext uri="{FF2B5EF4-FFF2-40B4-BE49-F238E27FC236}">
                <a16:creationId xmlns:a16="http://schemas.microsoft.com/office/drawing/2014/main" id="{FCF822A5-3CF1-AC41-94B1-C4762CCC3E78}"/>
              </a:ext>
            </a:extLst>
          </p:cNvPr>
          <p:cNvGrpSpPr/>
          <p:nvPr/>
        </p:nvGrpSpPr>
        <p:grpSpPr>
          <a:xfrm>
            <a:off x="2483889" y="1702755"/>
            <a:ext cx="7224222" cy="4567263"/>
            <a:chOff x="2483889" y="1702755"/>
            <a:chExt cx="7224222" cy="4567263"/>
          </a:xfrm>
        </p:grpSpPr>
        <p:pic>
          <p:nvPicPr>
            <p:cNvPr id="16" name="Picture 4" descr="C:\Users\Katie\Desktop\Sji\college-board\C06 FYM Roadshow Deck Folder\Links\laptop-01.png">
              <a:extLst>
                <a:ext uri="{FF2B5EF4-FFF2-40B4-BE49-F238E27FC236}">
                  <a16:creationId xmlns:a16="http://schemas.microsoft.com/office/drawing/2014/main" id="{9709E3B0-BB15-5549-B74E-B68DAFEA4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889" y="1702755"/>
              <a:ext cx="7224222" cy="456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Content Placeholder 11" descr="A screenshot of a social media post&#10;&#10;Description generated with very high confidence">
              <a:extLst>
                <a:ext uri="{FF2B5EF4-FFF2-40B4-BE49-F238E27FC236}">
                  <a16:creationId xmlns:a16="http://schemas.microsoft.com/office/drawing/2014/main" id="{8D29D54D-3163-A84D-9BCB-10E6EE581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7"/>
            <a:stretch/>
          </p:blipFill>
          <p:spPr>
            <a:xfrm>
              <a:off x="3884612" y="2533403"/>
              <a:ext cx="4507396" cy="2740492"/>
            </a:xfrm>
            <a:prstGeom prst="rect">
              <a:avLst/>
            </a:prstGeom>
            <a:ln w="6350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711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593FB8-B1D7-EC4E-B120-70163508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40B8BC3-79B4-9A4D-A950-4566D52A01EC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77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63844E-7C62-DA48-A484-1FB90ECAB637}"/>
              </a:ext>
            </a:extLst>
          </p:cNvPr>
          <p:cNvSpPr txBox="1">
            <a:spLocks/>
          </p:cNvSpPr>
          <p:nvPr/>
        </p:nvSpPr>
        <p:spPr>
          <a:xfrm>
            <a:off x="3715849" y="1415845"/>
            <a:ext cx="4760303" cy="331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Thank </a:t>
            </a:r>
            <a:r>
              <a:rPr lang="en-US" sz="47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you</a:t>
            </a:r>
          </a:p>
          <a:p>
            <a:pPr algn="ctr"/>
            <a:endParaRPr lang="en-US" sz="47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en-US" sz="47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Questions</a:t>
            </a:r>
            <a:endParaRPr lang="en-US" sz="47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F8C3DE6-A7A2-F840-8979-0FC6AB0869C9}"/>
              </a:ext>
            </a:extLst>
          </p:cNvPr>
          <p:cNvSpPr/>
          <p:nvPr/>
        </p:nvSpPr>
        <p:spPr>
          <a:xfrm>
            <a:off x="4548007" y="2394377"/>
            <a:ext cx="3083897" cy="118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P logo">
            <a:extLst>
              <a:ext uri="{FF2B5EF4-FFF2-40B4-BE49-F238E27FC236}">
                <a16:creationId xmlns:a16="http://schemas.microsoft.com/office/drawing/2014/main" id="{91F1CD47-B838-E942-8B7E-17034E2EA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56" y="4277011"/>
            <a:ext cx="1955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5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Roboto Slab" panose="020B0604020202020204" charset="0"/>
                <a:ea typeface="Roboto Slab" panose="020B0604020202020204" charset="0"/>
              </a:rPr>
              <a:t>AP Options at LHS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9</a:t>
            </a:r>
            <a:r>
              <a:rPr lang="en-US" baseline="30000" dirty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Grade: AP Human Geography</a:t>
            </a:r>
          </a:p>
          <a:p>
            <a:pPr lvl="1"/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Kevin Richins</a:t>
            </a:r>
          </a:p>
          <a:p>
            <a:pPr marL="457200" lvl="1" indent="0">
              <a:buNone/>
            </a:pP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11</a:t>
            </a:r>
            <a:r>
              <a:rPr lang="en-US" baseline="30000" dirty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&amp; 12</a:t>
            </a:r>
            <a:r>
              <a:rPr lang="en-US" baseline="30000" dirty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Grade: AP English Language &amp; English Literature</a:t>
            </a:r>
          </a:p>
          <a:p>
            <a:pPr lvl="1"/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Rotates each year, students can take it both years</a:t>
            </a:r>
          </a:p>
          <a:p>
            <a:pPr lvl="1"/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Mrs. </a:t>
            </a: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Butenshoen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and Ms. Scott</a:t>
            </a:r>
          </a:p>
          <a:p>
            <a:pPr marL="457200" lvl="1" indent="0">
              <a:buNone/>
            </a:pP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12</a:t>
            </a:r>
            <a:r>
              <a:rPr lang="en-US" baseline="30000" dirty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Grade: AP Calculus AB/BC and AP US Government and Politics</a:t>
            </a:r>
          </a:p>
          <a:p>
            <a:pPr lvl="1"/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Mr. </a:t>
            </a: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VanderVeen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</a:t>
            </a:r>
          </a:p>
          <a:p>
            <a:pPr marL="457200" lvl="1" indent="0">
              <a:buNone/>
            </a:pP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All Grades: AP Computer Science Principals</a:t>
            </a:r>
          </a:p>
          <a:p>
            <a:pPr lvl="1"/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Jeff </a:t>
            </a: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Seely</a:t>
            </a: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  <a:p>
            <a:pPr marL="457200" lvl="1" indent="0">
              <a:buNone/>
            </a:pP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10</a:t>
            </a:r>
            <a:r>
              <a:rPr lang="en-US" baseline="30000" dirty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, 11</a:t>
            </a:r>
            <a:r>
              <a:rPr lang="en-US" baseline="30000" dirty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, 12</a:t>
            </a:r>
            <a:r>
              <a:rPr lang="en-US" baseline="30000" dirty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Grades: AP Spanish Language and Culture</a:t>
            </a:r>
          </a:p>
          <a:p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2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63EC-FF09-44AD-A8C8-4A152BBB2D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Why take an AP Class?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43017"/>
            <a:ext cx="10515600" cy="39165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302F3-0DD0-4052-8DFA-F0DC617A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47252"/>
            <a:ext cx="10515600" cy="50388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6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37420"/>
            <a:ext cx="11661057" cy="54765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5628-894A-8B4F-83BD-0BC5F62E4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173" y="51906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FAAA6A58-21B9-B447-A542-4415685E77DF}"/>
              </a:ext>
            </a:extLst>
          </p:cNvPr>
          <p:cNvSpPr/>
          <p:nvPr/>
        </p:nvSpPr>
        <p:spPr>
          <a:xfrm>
            <a:off x="1676400" y="1726163"/>
            <a:ext cx="8483600" cy="115411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897E4F-1D56-9F40-A355-160DFA6ECAF5}"/>
              </a:ext>
            </a:extLst>
          </p:cNvPr>
          <p:cNvSpPr txBox="1">
            <a:spLocks/>
          </p:cNvSpPr>
          <p:nvPr/>
        </p:nvSpPr>
        <p:spPr>
          <a:xfrm>
            <a:off x="1676400" y="1923870"/>
            <a:ext cx="8483600" cy="309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77C8"/>
                </a:solidFill>
                <a:latin typeface="Roboto Slab"/>
                <a:ea typeface="Roboto Slab"/>
              </a:rPr>
              <a:t>Three Changes are Coming to AP in 2019-20</a:t>
            </a:r>
            <a:endParaRPr lang="en-US" sz="2400" b="1" dirty="0">
              <a:solidFill>
                <a:srgbClr val="0077C8"/>
              </a:solidFill>
              <a:latin typeface="Roboto Slab"/>
              <a:ea typeface="Roboto Slab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800" dirty="0">
              <a:latin typeface="Roboto Slab"/>
              <a:ea typeface="Roboto Slab" pitchFamily="2" charset="0"/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Roboto Slab"/>
                <a:ea typeface="Roboto Slab"/>
              </a:rPr>
              <a:t>AP teachers will have access to year-round, new instructional resources that measure student progress. These resources will help students master the content and skills needed for success in the course and on the exam.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Roboto Slab"/>
                <a:ea typeface="Roboto Slab"/>
              </a:rPr>
              <a:t>New streamlined registration and ordering system gives time back to AP Coordinators.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latin typeface="Roboto Slab"/>
                <a:ea typeface="Roboto Slab"/>
              </a:rPr>
              <a:t>Exam ordering is moving from spring to fall.</a:t>
            </a:r>
            <a:endParaRPr lang="en-US" sz="2000" dirty="0">
              <a:latin typeface="Roboto Slab"/>
              <a:ea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98442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FC9552-F36D-034F-998A-9DD6C5905B03}"/>
              </a:ext>
            </a:extLst>
          </p:cNvPr>
          <p:cNvSpPr/>
          <p:nvPr/>
        </p:nvSpPr>
        <p:spPr>
          <a:xfrm>
            <a:off x="1918142" y="2078954"/>
            <a:ext cx="8160200" cy="118650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19293-8719-2344-ADAA-F62CE22514A0}"/>
              </a:ext>
            </a:extLst>
          </p:cNvPr>
          <p:cNvSpPr txBox="1">
            <a:spLocks/>
          </p:cNvSpPr>
          <p:nvPr/>
        </p:nvSpPr>
        <p:spPr>
          <a:xfrm>
            <a:off x="1828754" y="2276263"/>
            <a:ext cx="8338976" cy="102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2800">
              <a:latin typeface="Roboto Slab"/>
              <a:ea typeface="Roboto Slab" pitchFamily="2" charset="0"/>
            </a:endParaRPr>
          </a:p>
          <a:p>
            <a:pPr>
              <a:lnSpc>
                <a:spcPct val="100000"/>
              </a:lnSpc>
            </a:pPr>
            <a:endParaRPr lang="en-US" sz="3200">
              <a:latin typeface="Roboto Slab"/>
              <a:ea typeface="Roboto Slab" pitchFamily="2" charset="0"/>
            </a:endParaRPr>
          </a:p>
          <a:p>
            <a:pPr>
              <a:lnSpc>
                <a:spcPct val="100000"/>
              </a:lnSpc>
            </a:pPr>
            <a:endParaRPr lang="en-US" sz="3200">
              <a:latin typeface="Roboto Slab"/>
              <a:ea typeface="Roboto Slab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4755A9-90D7-7B41-9574-5F044A67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2EA42AD-A67E-0142-9A8A-D1AFC33A6FF4}"/>
              </a:ext>
            </a:extLst>
          </p:cNvPr>
          <p:cNvSpPr txBox="1">
            <a:spLocks/>
          </p:cNvSpPr>
          <p:nvPr/>
        </p:nvSpPr>
        <p:spPr>
          <a:xfrm>
            <a:off x="9068322" y="6257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75628-894A-8B4F-83BD-0BC5F62E4F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DC2CE5-2D09-470C-B8A6-400DC840B58D}"/>
              </a:ext>
            </a:extLst>
          </p:cNvPr>
          <p:cNvSpPr txBox="1">
            <a:spLocks/>
          </p:cNvSpPr>
          <p:nvPr/>
        </p:nvSpPr>
        <p:spPr>
          <a:xfrm>
            <a:off x="1918142" y="2354922"/>
            <a:ext cx="8084566" cy="10261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0077C8"/>
                </a:solidFill>
                <a:latin typeface="Roboto Slab"/>
                <a:ea typeface="Roboto Slab"/>
              </a:rPr>
              <a:t>Why Shift Exam Ordering </a:t>
            </a:r>
            <a:endParaRPr lang="en-US" sz="2800" b="1">
              <a:solidFill>
                <a:srgbClr val="0077C8"/>
              </a:solidFill>
              <a:latin typeface="Roboto Slab" pitchFamily="2" charset="0"/>
              <a:ea typeface="Roboto Slab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0077C8"/>
                </a:solidFill>
                <a:latin typeface="Roboto Slab"/>
                <a:ea typeface="Roboto Slab"/>
              </a:rPr>
              <a:t>from the Spring to Fall</a:t>
            </a:r>
          </a:p>
        </p:txBody>
      </p:sp>
    </p:spTree>
    <p:extLst>
      <p:ext uri="{BB962C8B-B14F-4D97-AF65-F5344CB8AC3E}">
        <p14:creationId xmlns:p14="http://schemas.microsoft.com/office/powerpoint/2010/main" val="166034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FC9552-F36D-034F-998A-9DD6C5905B03}"/>
              </a:ext>
            </a:extLst>
          </p:cNvPr>
          <p:cNvSpPr/>
          <p:nvPr/>
        </p:nvSpPr>
        <p:spPr>
          <a:xfrm>
            <a:off x="1211235" y="622554"/>
            <a:ext cx="10020878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319293-8719-2344-ADAA-F62CE22514A0}"/>
              </a:ext>
            </a:extLst>
          </p:cNvPr>
          <p:cNvSpPr txBox="1">
            <a:spLocks/>
          </p:cNvSpPr>
          <p:nvPr/>
        </p:nvSpPr>
        <p:spPr>
          <a:xfrm>
            <a:off x="1114416" y="750191"/>
            <a:ext cx="10020877" cy="1026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>
                <a:latin typeface="Roboto Slab" pitchFamily="2" charset="0"/>
                <a:ea typeface="Roboto Slab" pitchFamily="2" charset="0"/>
              </a:rPr>
              <a:t>Nearly all students start the year </a:t>
            </a:r>
            <a:br>
              <a:rPr lang="en-US" sz="3200">
                <a:latin typeface="Roboto Slab" pitchFamily="2" charset="0"/>
                <a:ea typeface="Roboto Slab" pitchFamily="2" charset="0"/>
              </a:rPr>
            </a:br>
            <a:r>
              <a:rPr lang="en-US" sz="3200">
                <a:latin typeface="Roboto Slab" pitchFamily="2" charset="0"/>
                <a:ea typeface="Roboto Slab" pitchFamily="2" charset="0"/>
              </a:rPr>
              <a:t>with high expectations for themselves...</a:t>
            </a:r>
          </a:p>
        </p:txBody>
      </p:sp>
      <p:sp>
        <p:nvSpPr>
          <p:cNvPr id="11" name="Oval 10" descr="96%">
            <a:extLst>
              <a:ext uri="{FF2B5EF4-FFF2-40B4-BE49-F238E27FC236}">
                <a16:creationId xmlns:a16="http://schemas.microsoft.com/office/drawing/2014/main" id="{213C0422-6CFA-E34E-AF34-AB48CA7AB006}"/>
              </a:ext>
            </a:extLst>
          </p:cNvPr>
          <p:cNvSpPr/>
          <p:nvPr/>
        </p:nvSpPr>
        <p:spPr>
          <a:xfrm>
            <a:off x="1494282" y="2803779"/>
            <a:ext cx="1682496" cy="1682496"/>
          </a:xfrm>
          <a:prstGeom prst="ellipse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93%">
            <a:extLst>
              <a:ext uri="{FF2B5EF4-FFF2-40B4-BE49-F238E27FC236}">
                <a16:creationId xmlns:a16="http://schemas.microsoft.com/office/drawing/2014/main" id="{EEA81B30-503E-384B-A4AC-2FC291A4FA5B}"/>
              </a:ext>
            </a:extLst>
          </p:cNvPr>
          <p:cNvSpPr/>
          <p:nvPr/>
        </p:nvSpPr>
        <p:spPr>
          <a:xfrm>
            <a:off x="3590544" y="2939415"/>
            <a:ext cx="1536192" cy="1536192"/>
          </a:xfrm>
          <a:prstGeom prst="ellipse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B315C-C3D6-9B48-934C-17FC53052E46}"/>
              </a:ext>
            </a:extLst>
          </p:cNvPr>
          <p:cNvSpPr txBox="1"/>
          <p:nvPr/>
        </p:nvSpPr>
        <p:spPr>
          <a:xfrm>
            <a:off x="1541907" y="200748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>Fall: Percentage </a:t>
            </a:r>
            <a:r>
              <a:rPr lang="en-US" b="1">
                <a:latin typeface="Roboto Light" panose="02000000000000000000" pitchFamily="2" charset="0"/>
                <a:ea typeface="Roboto Light" panose="02000000000000000000" pitchFamily="2" charset="0"/>
              </a:rPr>
              <a:t>intending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b="1">
                <a:latin typeface="Roboto Light" panose="02000000000000000000" pitchFamily="2" charset="0"/>
                <a:ea typeface="Roboto Light" panose="02000000000000000000" pitchFamily="2" charset="0"/>
              </a:rPr>
              <a:t>to take 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>the AP Exam</a:t>
            </a:r>
            <a:endParaRPr lang="en-US" b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00B53A-EDB1-3447-AB79-E1E219A08B12}"/>
              </a:ext>
            </a:extLst>
          </p:cNvPr>
          <p:cNvSpPr txBox="1"/>
          <p:nvPr/>
        </p:nvSpPr>
        <p:spPr>
          <a:xfrm>
            <a:off x="1652778" y="3244918"/>
            <a:ext cx="1365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96</a:t>
            </a:r>
            <a:r>
              <a:rPr lang="en-US" sz="4800" b="1" baseline="10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A273A-0FD2-D046-8561-F4BBF56CDE99}"/>
              </a:ext>
            </a:extLst>
          </p:cNvPr>
          <p:cNvSpPr txBox="1"/>
          <p:nvPr/>
        </p:nvSpPr>
        <p:spPr>
          <a:xfrm>
            <a:off x="3675888" y="3307402"/>
            <a:ext cx="1365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93</a:t>
            </a:r>
            <a:r>
              <a:rPr lang="en-US" sz="4400" b="1" baseline="10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6DBEA-8489-0A46-84D7-E108BFA59520}"/>
              </a:ext>
            </a:extLst>
          </p:cNvPr>
          <p:cNvSpPr txBox="1"/>
          <p:nvPr/>
        </p:nvSpPr>
        <p:spPr>
          <a:xfrm>
            <a:off x="1485519" y="4559108"/>
            <a:ext cx="170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9CD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White Male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09ECC-ACA9-F446-A4E9-33106FCFE17A}"/>
              </a:ext>
            </a:extLst>
          </p:cNvPr>
          <p:cNvSpPr txBox="1"/>
          <p:nvPr/>
        </p:nvSpPr>
        <p:spPr>
          <a:xfrm>
            <a:off x="3249168" y="4559108"/>
            <a:ext cx="221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629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African American Female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23FF7C5-820D-A64E-8EAF-EBF1CD35D5E4}"/>
              </a:ext>
            </a:extLst>
          </p:cNvPr>
          <p:cNvSpPr txBox="1">
            <a:spLocks/>
          </p:cNvSpPr>
          <p:nvPr/>
        </p:nvSpPr>
        <p:spPr>
          <a:xfrm>
            <a:off x="9068322" y="6257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75628-894A-8B4F-83BD-0BC5F62E4F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7AFCF992-8642-EA45-AA92-1A2BE0AC8E2A}"/>
              </a:ext>
            </a:extLst>
          </p:cNvPr>
          <p:cNvSpPr/>
          <p:nvPr/>
        </p:nvSpPr>
        <p:spPr>
          <a:xfrm>
            <a:off x="6930390" y="2756154"/>
            <a:ext cx="1682496" cy="1682496"/>
          </a:xfrm>
          <a:prstGeom prst="ellipse">
            <a:avLst/>
          </a:prstGeom>
          <a:noFill/>
          <a:ln w="19050">
            <a:solidFill>
              <a:srgbClr val="009CD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450B394B-435F-494E-A2DE-8CCB122774BB}"/>
              </a:ext>
            </a:extLst>
          </p:cNvPr>
          <p:cNvSpPr/>
          <p:nvPr/>
        </p:nvSpPr>
        <p:spPr>
          <a:xfrm>
            <a:off x="8969502" y="2902458"/>
            <a:ext cx="1536192" cy="1536192"/>
          </a:xfrm>
          <a:prstGeom prst="ellipse">
            <a:avLst/>
          </a:prstGeom>
          <a:noFill/>
          <a:ln w="19050">
            <a:solidFill>
              <a:srgbClr val="006298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0B26A8-2843-4347-818F-32F50C6BCC1E}"/>
              </a:ext>
            </a:extLst>
          </p:cNvPr>
          <p:cNvSpPr txBox="1"/>
          <p:nvPr/>
        </p:nvSpPr>
        <p:spPr>
          <a:xfrm>
            <a:off x="6930390" y="200748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>Spring: Percentage </a:t>
            </a:r>
            <a:r>
              <a:rPr lang="en-US" b="1">
                <a:latin typeface="Roboto Light" panose="02000000000000000000" pitchFamily="2" charset="0"/>
                <a:ea typeface="Roboto Light" panose="02000000000000000000" pitchFamily="2" charset="0"/>
              </a:rPr>
              <a:t>who actually took </a:t>
            </a:r>
            <a: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  <a:t>the AP Exam</a:t>
            </a:r>
            <a:br>
              <a:rPr lang="en-US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US" b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7" name="Oval 25" descr="75%">
            <a:extLst>
              <a:ext uri="{FF2B5EF4-FFF2-40B4-BE49-F238E27FC236}">
                <a16:creationId xmlns:a16="http://schemas.microsoft.com/office/drawing/2014/main" id="{647DBD56-106D-4243-9844-78DCECA5A991}"/>
              </a:ext>
            </a:extLst>
          </p:cNvPr>
          <p:cNvSpPr/>
          <p:nvPr/>
        </p:nvSpPr>
        <p:spPr>
          <a:xfrm>
            <a:off x="7021830" y="3152406"/>
            <a:ext cx="1276874" cy="1276874"/>
          </a:xfrm>
          <a:prstGeom prst="ellipse">
            <a:avLst/>
          </a:prstGeom>
          <a:solidFill>
            <a:srgbClr val="009CDE"/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B333E8-E3D2-7D43-848F-9B499B6B80AA}"/>
              </a:ext>
            </a:extLst>
          </p:cNvPr>
          <p:cNvSpPr txBox="1"/>
          <p:nvPr/>
        </p:nvSpPr>
        <p:spPr>
          <a:xfrm>
            <a:off x="7009638" y="3402925"/>
            <a:ext cx="13655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75</a:t>
            </a:r>
            <a:r>
              <a:rPr lang="en-US" sz="4400" b="1" baseline="10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%</a:t>
            </a:r>
          </a:p>
        </p:txBody>
      </p:sp>
      <p:sp>
        <p:nvSpPr>
          <p:cNvPr id="29" name="Oval 26" descr="58%">
            <a:extLst>
              <a:ext uri="{FF2B5EF4-FFF2-40B4-BE49-F238E27FC236}">
                <a16:creationId xmlns:a16="http://schemas.microsoft.com/office/drawing/2014/main" id="{7C02F264-3A68-DB4C-AA5F-A853467645BD}"/>
              </a:ext>
            </a:extLst>
          </p:cNvPr>
          <p:cNvSpPr/>
          <p:nvPr/>
        </p:nvSpPr>
        <p:spPr>
          <a:xfrm>
            <a:off x="9054846" y="3407939"/>
            <a:ext cx="999744" cy="999744"/>
          </a:xfrm>
          <a:prstGeom prst="ellipse">
            <a:avLst/>
          </a:prstGeom>
          <a:solidFill>
            <a:srgbClr val="00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3024CE-9710-174D-9428-AB71F7054D42}"/>
              </a:ext>
            </a:extLst>
          </p:cNvPr>
          <p:cNvSpPr txBox="1"/>
          <p:nvPr/>
        </p:nvSpPr>
        <p:spPr>
          <a:xfrm>
            <a:off x="8896350" y="3593515"/>
            <a:ext cx="13655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58</a:t>
            </a:r>
            <a:r>
              <a:rPr lang="en-US" sz="4000" b="1" baseline="6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%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3943E28-0337-2145-87D2-186C968C7BD5}"/>
              </a:ext>
            </a:extLst>
          </p:cNvPr>
          <p:cNvSpPr txBox="1">
            <a:spLocks/>
          </p:cNvSpPr>
          <p:nvPr/>
        </p:nvSpPr>
        <p:spPr>
          <a:xfrm>
            <a:off x="1133466" y="5653899"/>
            <a:ext cx="10677534" cy="599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Roboto Slab"/>
                <a:ea typeface="Roboto Slab" pitchFamily="2" charset="0"/>
              </a:rPr>
              <a:t>...</a:t>
            </a:r>
            <a:r>
              <a:rPr lang="en-US" sz="3200" b="1">
                <a:latin typeface="Roboto Slab"/>
                <a:ea typeface="Roboto Slab" pitchFamily="2" charset="0"/>
              </a:rPr>
              <a:t>but confidence erodes </a:t>
            </a:r>
            <a:r>
              <a:rPr lang="en-US" sz="3200">
                <a:latin typeface="Roboto Slab"/>
                <a:ea typeface="Roboto Slab" pitchFamily="2" charset="0"/>
              </a:rPr>
              <a:t>over the course of the year.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26DBEA-8489-0A46-84D7-E108BFA59520}"/>
              </a:ext>
            </a:extLst>
          </p:cNvPr>
          <p:cNvSpPr txBox="1"/>
          <p:nvPr/>
        </p:nvSpPr>
        <p:spPr>
          <a:xfrm>
            <a:off x="6920865" y="4559108"/>
            <a:ext cx="170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9CDE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White Male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909ECC-ACA9-F446-A4E9-33106FCFE17A}"/>
              </a:ext>
            </a:extLst>
          </p:cNvPr>
          <p:cNvSpPr txBox="1"/>
          <p:nvPr/>
        </p:nvSpPr>
        <p:spPr>
          <a:xfrm>
            <a:off x="8627364" y="4559108"/>
            <a:ext cx="221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6298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African American Female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C61CA0-9160-4F92-A845-E86294619CDB}"/>
              </a:ext>
            </a:extLst>
          </p:cNvPr>
          <p:cNvSpPr txBox="1"/>
          <p:nvPr/>
        </p:nvSpPr>
        <p:spPr>
          <a:xfrm>
            <a:off x="4091940" y="6357107"/>
            <a:ext cx="810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all groups surveyed, White Males lost the least amount of confidence, while African American Females lost the most confidence.</a:t>
            </a:r>
          </a:p>
        </p:txBody>
      </p:sp>
    </p:spTree>
    <p:extLst>
      <p:ext uri="{BB962C8B-B14F-4D97-AF65-F5344CB8AC3E}">
        <p14:creationId xmlns:p14="http://schemas.microsoft.com/office/powerpoint/2010/main" val="226952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D0B4CE4-2E1A-3D40-B9F7-4CA9A2E6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173" y="5190694"/>
            <a:ext cx="2743200" cy="365125"/>
          </a:xfrm>
        </p:spPr>
        <p:txBody>
          <a:bodyPr/>
          <a:lstStyle/>
          <a:p>
            <a:fld id="{F9975628-894A-8B4F-83BD-0BC5F62E4F6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D76D7BD-E898-714C-8F0E-37071D8C2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35" y="6211810"/>
            <a:ext cx="1397000" cy="4572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FAAA6A58-21B9-B447-A542-4415685E77DF}"/>
              </a:ext>
            </a:extLst>
          </p:cNvPr>
          <p:cNvSpPr/>
          <p:nvPr/>
        </p:nvSpPr>
        <p:spPr>
          <a:xfrm>
            <a:off x="1676400" y="1759278"/>
            <a:ext cx="8483600" cy="82296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897E4F-1D56-9F40-A355-160DFA6ECAF5}"/>
              </a:ext>
            </a:extLst>
          </p:cNvPr>
          <p:cNvSpPr txBox="1">
            <a:spLocks/>
          </p:cNvSpPr>
          <p:nvPr/>
        </p:nvSpPr>
        <p:spPr>
          <a:xfrm>
            <a:off x="1676400" y="1923870"/>
            <a:ext cx="8483600" cy="3092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77C8"/>
                </a:solidFill>
                <a:latin typeface="Roboto Slab"/>
                <a:ea typeface="Roboto Slab" pitchFamily="2" charset="0"/>
              </a:rPr>
              <a:t>A commitment to success.</a:t>
            </a:r>
            <a:endParaRPr lang="en-US" sz="2400" b="1" dirty="0">
              <a:solidFill>
                <a:srgbClr val="0077C8"/>
              </a:solidFill>
              <a:latin typeface="Roboto Slab"/>
              <a:ea typeface="Roboto Slab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>
                <a:latin typeface="Roboto Slab"/>
                <a:ea typeface="Roboto Slab" pitchFamily="2" charset="0"/>
              </a:rPr>
              <a:t>Fall exam registration is a best practice at more than half of AP schools. In the 2017-18 school year, the College Board piloted earlier registration with 40,000 students.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b="1" u="sng" dirty="0">
                <a:latin typeface="Roboto Slab"/>
                <a:ea typeface="Roboto Slab" pitchFamily="2" charset="0"/>
              </a:rPr>
              <a:t>They saw an increase in scores of 3 or higher across multiple groups. </a:t>
            </a:r>
            <a:endParaRPr lang="en-US" sz="2400" b="1" u="sng" dirty="0" smtClean="0">
              <a:latin typeface="Roboto Slab"/>
              <a:ea typeface="Roboto Slab" pitchFamily="2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2400" dirty="0" smtClean="0">
                <a:latin typeface="Roboto Slab"/>
                <a:ea typeface="Roboto Slab" pitchFamily="2" charset="0"/>
              </a:rPr>
              <a:t>Moving </a:t>
            </a:r>
            <a:r>
              <a:rPr lang="en-US" sz="2400" dirty="0">
                <a:latin typeface="Roboto Slab"/>
                <a:ea typeface="Roboto Slab" pitchFamily="2" charset="0"/>
              </a:rPr>
              <a:t>the time of registration made a difference across the board, but it had the strongest effect for students who are traditionally underrepresented in AP</a:t>
            </a:r>
            <a:r>
              <a:rPr lang="en-US" sz="2200" dirty="0">
                <a:latin typeface="Roboto Slab"/>
                <a:ea typeface="Roboto Slab" pitchFamily="2" charset="0"/>
              </a:rPr>
              <a:t>.</a:t>
            </a:r>
            <a:endParaRPr lang="en-US" sz="2000" dirty="0">
              <a:solidFill>
                <a:srgbClr val="FF000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40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S" val="2"/>
  <p:tag name="TPFULLVERSION" val="5.3.2.24"/>
  <p:tag name="PPTVERSION" val="16"/>
  <p:tag name="TPVERSION" val="5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333333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333333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c4c503-4607-472a-8fac-0ac974c93aa7">
      <UserInfo>
        <DisplayName>Lindauer, Carly</DisplayName>
        <AccountId>24</AccountId>
        <AccountType/>
      </UserInfo>
      <UserInfo>
        <DisplayName>Macchiarola, Christina</DisplayName>
        <AccountId>15</AccountId>
        <AccountType/>
      </UserInfo>
      <UserInfo>
        <DisplayName>Preston, Michael</DisplayName>
        <AccountId>23</AccountId>
        <AccountType/>
      </UserInfo>
      <UserInfo>
        <DisplayName>Manoharan, Jason</DisplayName>
        <AccountId>25</AccountId>
        <AccountType/>
      </UserInfo>
      <UserInfo>
        <DisplayName>Biedermann, Edward</DisplayName>
        <AccountId>17</AccountId>
        <AccountType/>
      </UserInfo>
      <UserInfo>
        <DisplayName>Shin, Lloyd</DisplayName>
        <AccountId>13</AccountId>
        <AccountType/>
      </UserInfo>
      <UserInfo>
        <DisplayName>Schallert-Wygal, Lila</DisplayName>
        <AccountId>28</AccountId>
        <AccountType/>
      </UserInfo>
      <UserInfo>
        <DisplayName>Whitbeck, Abby</DisplayName>
        <AccountId>32</AccountId>
        <AccountType/>
      </UserInfo>
      <UserInfo>
        <DisplayName>Rios, Jose</DisplayName>
        <AccountId>98</AccountId>
        <AccountType/>
      </UserInfo>
      <UserInfo>
        <DisplayName>Morales Coto, Crystal</DisplayName>
        <AccountId>49</AccountId>
        <AccountType/>
      </UserInfo>
      <UserInfo>
        <DisplayName>Bergeron, Jaclyn</DisplayName>
        <AccountId>6</AccountId>
        <AccountType/>
      </UserInfo>
      <UserInfo>
        <DisplayName>Crawford, Renee</DisplayName>
        <AccountId>47</AccountId>
        <AccountType/>
      </UserInfo>
      <UserInfo>
        <DisplayName>Sasso, Vincent</DisplayName>
        <AccountId>135</AccountId>
        <AccountType/>
      </UserInfo>
      <UserInfo>
        <DisplayName>Benton, Lauri</DisplayName>
        <AccountId>136</AccountId>
        <AccountType/>
      </UserInfo>
      <UserInfo>
        <DisplayName>Gazes, Shelley</DisplayName>
        <AccountId>142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0285D3E002948BC72C56F0D5E7B07" ma:contentTypeVersion="4" ma:contentTypeDescription="Create a new document." ma:contentTypeScope="" ma:versionID="7d3bdc555f98763b97c391161d66412a">
  <xsd:schema xmlns:xsd="http://www.w3.org/2001/XMLSchema" xmlns:xs="http://www.w3.org/2001/XMLSchema" xmlns:p="http://schemas.microsoft.com/office/2006/metadata/properties" xmlns:ns2="ac2dab05-77f7-4fa5-add3-74aee034e339" xmlns:ns3="83c4c503-4607-472a-8fac-0ac974c93aa7" targetNamespace="http://schemas.microsoft.com/office/2006/metadata/properties" ma:root="true" ma:fieldsID="7f9e1190e00c8c0e4115cf2a012c00f5" ns2:_="" ns3:_="">
    <xsd:import namespace="ac2dab05-77f7-4fa5-add3-74aee034e339"/>
    <xsd:import namespace="83c4c503-4607-472a-8fac-0ac974c93a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dab05-77f7-4fa5-add3-74aee034e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4c503-4607-472a-8fac-0ac974c93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85432-A84C-4B54-B666-3268F649FB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B110B-3FC0-4999-8F53-8925013FC8B6}">
  <ds:schemaRefs>
    <ds:schemaRef ds:uri="ac2dab05-77f7-4fa5-add3-74aee034e33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3c4c503-4607-472a-8fac-0ac974c93aa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34606E-315E-4C2F-A0D6-DCC9B6115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dab05-77f7-4fa5-add3-74aee034e339"/>
    <ds:schemaRef ds:uri="83c4c503-4607-472a-8fac-0ac974c93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12089</TotalTime>
  <Words>524</Words>
  <Application>Microsoft Office PowerPoint</Application>
  <PresentationFormat>Widescreen</PresentationFormat>
  <Paragraphs>96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Roboto Slab</vt:lpstr>
      <vt:lpstr>Roboto Medium</vt:lpstr>
      <vt:lpstr>Roboto</vt:lpstr>
      <vt:lpstr>Arial</vt:lpstr>
      <vt:lpstr>Roboto Light</vt:lpstr>
      <vt:lpstr>Calibri</vt:lpstr>
      <vt:lpstr>Calibri Light</vt:lpstr>
      <vt:lpstr>Office Theme</vt:lpstr>
      <vt:lpstr>PowerPoint Presentation</vt:lpstr>
      <vt:lpstr>AP Options at LHS</vt:lpstr>
      <vt:lpstr>Why take an AP Class?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2019-20 AP School Year</dc:title>
  <dc:creator>SJI Designer</dc:creator>
  <cp:lastModifiedBy>Erin Shaffer</cp:lastModifiedBy>
  <cp:revision>15</cp:revision>
  <dcterms:created xsi:type="dcterms:W3CDTF">2018-12-21T15:27:00Z</dcterms:created>
  <dcterms:modified xsi:type="dcterms:W3CDTF">2019-10-10T21:26:40Z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0x010100EE40285D3E002948BC72C56F0D5E7B07</vt:lpwstr>
  </property>
  <property fmtid="{D5CDD505-2E9C-101B-9397-08002B2CF9AE}" pid="3" name="AuthorIds_UIVersion_3584">
    <vt:lpwstr>23,49</vt:lpwstr>
  </property>
  <property fmtid="{D5CDD505-2E9C-101B-9397-08002B2CF9AE}" pid="4" name="AuthorIds_UIVersion_5120">
    <vt:lpwstr>24</vt:lpwstr>
  </property>
  <property fmtid="{D5CDD505-2E9C-101B-9397-08002B2CF9AE}" pid="5" name="AuthorIds_UIVersion_10752">
    <vt:lpwstr>24</vt:lpwstr>
  </property>
  <property fmtid="{D5CDD505-2E9C-101B-9397-08002B2CF9AE}" pid="6" name="AuthorIds_UIVersion_13312">
    <vt:lpwstr>15</vt:lpwstr>
  </property>
  <property fmtid="{D5CDD505-2E9C-101B-9397-08002B2CF9AE}" pid="7" name="AuthorIds_UIVersion_14336">
    <vt:lpwstr>15</vt:lpwstr>
  </property>
</Properties>
</file>