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78"/>
  </p:notesMasterIdLst>
  <p:handoutMasterIdLst>
    <p:handoutMasterId r:id="rId79"/>
  </p:handoutMasterIdLst>
  <p:sldIdLst>
    <p:sldId id="256" r:id="rId2"/>
    <p:sldId id="257" r:id="rId3"/>
    <p:sldId id="303" r:id="rId4"/>
    <p:sldId id="258" r:id="rId5"/>
    <p:sldId id="304" r:id="rId6"/>
    <p:sldId id="259" r:id="rId7"/>
    <p:sldId id="260" r:id="rId8"/>
    <p:sldId id="305" r:id="rId9"/>
    <p:sldId id="330" r:id="rId10"/>
    <p:sldId id="261" r:id="rId11"/>
    <p:sldId id="262" r:id="rId12"/>
    <p:sldId id="306" r:id="rId13"/>
    <p:sldId id="307" r:id="rId14"/>
    <p:sldId id="263" r:id="rId15"/>
    <p:sldId id="264" r:id="rId16"/>
    <p:sldId id="308" r:id="rId17"/>
    <p:sldId id="265" r:id="rId18"/>
    <p:sldId id="310" r:id="rId19"/>
    <p:sldId id="309" r:id="rId20"/>
    <p:sldId id="266" r:id="rId21"/>
    <p:sldId id="267" r:id="rId22"/>
    <p:sldId id="311" r:id="rId23"/>
    <p:sldId id="268" r:id="rId24"/>
    <p:sldId id="312" r:id="rId25"/>
    <p:sldId id="269" r:id="rId26"/>
    <p:sldId id="313" r:id="rId27"/>
    <p:sldId id="270" r:id="rId28"/>
    <p:sldId id="315" r:id="rId29"/>
    <p:sldId id="272" r:id="rId30"/>
    <p:sldId id="273" r:id="rId31"/>
    <p:sldId id="316" r:id="rId32"/>
    <p:sldId id="274" r:id="rId33"/>
    <p:sldId id="317" r:id="rId34"/>
    <p:sldId id="275" r:id="rId35"/>
    <p:sldId id="318" r:id="rId36"/>
    <p:sldId id="276" r:id="rId37"/>
    <p:sldId id="319" r:id="rId38"/>
    <p:sldId id="277" r:id="rId39"/>
    <p:sldId id="320" r:id="rId40"/>
    <p:sldId id="278" r:id="rId41"/>
    <p:sldId id="321" r:id="rId42"/>
    <p:sldId id="331" r:id="rId43"/>
    <p:sldId id="279" r:id="rId44"/>
    <p:sldId id="322" r:id="rId45"/>
    <p:sldId id="280" r:id="rId46"/>
    <p:sldId id="323" r:id="rId47"/>
    <p:sldId id="281" r:id="rId48"/>
    <p:sldId id="282" r:id="rId49"/>
    <p:sldId id="283" r:id="rId50"/>
    <p:sldId id="284" r:id="rId51"/>
    <p:sldId id="324" r:id="rId52"/>
    <p:sldId id="285" r:id="rId53"/>
    <p:sldId id="286" r:id="rId54"/>
    <p:sldId id="287" r:id="rId55"/>
    <p:sldId id="288" r:id="rId56"/>
    <p:sldId id="325" r:id="rId57"/>
    <p:sldId id="289" r:id="rId58"/>
    <p:sldId id="326" r:id="rId59"/>
    <p:sldId id="290" r:id="rId60"/>
    <p:sldId id="291" r:id="rId61"/>
    <p:sldId id="292" r:id="rId62"/>
    <p:sldId id="293" r:id="rId63"/>
    <p:sldId id="294" r:id="rId64"/>
    <p:sldId id="327" r:id="rId65"/>
    <p:sldId id="295" r:id="rId66"/>
    <p:sldId id="328" r:id="rId67"/>
    <p:sldId id="296" r:id="rId68"/>
    <p:sldId id="297" r:id="rId69"/>
    <p:sldId id="298" r:id="rId70"/>
    <p:sldId id="299" r:id="rId71"/>
    <p:sldId id="332" r:id="rId72"/>
    <p:sldId id="300" r:id="rId73"/>
    <p:sldId id="301" r:id="rId74"/>
    <p:sldId id="333" r:id="rId75"/>
    <p:sldId id="302" r:id="rId76"/>
    <p:sldId id="329"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94"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99760A-E088-4207-A32B-80933FFC2D12}" type="datetimeFigureOut">
              <a:rPr lang="en-US" smtClean="0"/>
              <a:t>1/7/2014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C87879-E3DC-47E0-AC2E-81816EEEFD6B}" type="slidenum">
              <a:rPr lang="en-US" smtClean="0"/>
              <a:t>‹#›</a:t>
            </a:fld>
            <a:endParaRPr lang="en-US" dirty="0"/>
          </a:p>
        </p:txBody>
      </p:sp>
    </p:spTree>
    <p:extLst>
      <p:ext uri="{BB962C8B-B14F-4D97-AF65-F5344CB8AC3E}">
        <p14:creationId xmlns:p14="http://schemas.microsoft.com/office/powerpoint/2010/main" val="69588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4D4D5-67C1-48CD-BB8E-C0B52BB61DD5}" type="datetimeFigureOut">
              <a:rPr lang="en-US" smtClean="0"/>
              <a:t>1/7/2014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E433FC-7641-492E-A3EE-F88F3560B074}" type="slidenum">
              <a:rPr lang="en-US" smtClean="0"/>
              <a:t>‹#›</a:t>
            </a:fld>
            <a:endParaRPr lang="en-US" dirty="0"/>
          </a:p>
        </p:txBody>
      </p:sp>
    </p:spTree>
    <p:extLst>
      <p:ext uri="{BB962C8B-B14F-4D97-AF65-F5344CB8AC3E}">
        <p14:creationId xmlns:p14="http://schemas.microsoft.com/office/powerpoint/2010/main" val="20948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E433FC-7641-492E-A3EE-F88F3560B074}" type="slidenum">
              <a:rPr lang="en-US" smtClean="0"/>
              <a:t>75</a:t>
            </a:fld>
            <a:endParaRPr lang="en-US" dirty="0"/>
          </a:p>
        </p:txBody>
      </p:sp>
    </p:spTree>
    <p:extLst>
      <p:ext uri="{BB962C8B-B14F-4D97-AF65-F5344CB8AC3E}">
        <p14:creationId xmlns:p14="http://schemas.microsoft.com/office/powerpoint/2010/main" val="39431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4A1711-9058-4DDE-B6DE-FC7B68611166}" type="datetimeFigureOut">
              <a:rPr lang="en-US" smtClean="0"/>
              <a:t>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5344D8-A2C8-4C87-8626-F63E2EFE3738}" type="slidenum">
              <a:rPr lang="en-US" smtClean="0"/>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A1711-9058-4DDE-B6DE-FC7B68611166}" type="datetimeFigureOut">
              <a:rPr lang="en-US" smtClean="0"/>
              <a:t>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5344D8-A2C8-4C87-8626-F63E2EFE373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A1711-9058-4DDE-B6DE-FC7B68611166}" type="datetimeFigureOut">
              <a:rPr lang="en-US" smtClean="0"/>
              <a:t>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5344D8-A2C8-4C87-8626-F63E2EFE373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24A1711-9058-4DDE-B6DE-FC7B68611166}" type="datetimeFigureOut">
              <a:rPr lang="en-US" smtClean="0"/>
              <a:t>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5344D8-A2C8-4C87-8626-F63E2EFE3738}"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4A1711-9058-4DDE-B6DE-FC7B68611166}" type="datetimeFigureOut">
              <a:rPr lang="en-US" smtClean="0"/>
              <a:t>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5344D8-A2C8-4C87-8626-F63E2EFE373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24A1711-9058-4DDE-B6DE-FC7B68611166}" type="datetimeFigureOut">
              <a:rPr lang="en-US" smtClean="0"/>
              <a:t>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5344D8-A2C8-4C87-8626-F63E2EFE3738}"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4A1711-9058-4DDE-B6DE-FC7B68611166}" type="datetimeFigureOut">
              <a:rPr lang="en-US" smtClean="0"/>
              <a:t>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5344D8-A2C8-4C87-8626-F63E2EFE3738}"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4A1711-9058-4DDE-B6DE-FC7B68611166}" type="datetimeFigureOut">
              <a:rPr lang="en-US" smtClean="0"/>
              <a:t>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5344D8-A2C8-4C87-8626-F63E2EFE373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A1711-9058-4DDE-B6DE-FC7B68611166}" type="datetimeFigureOut">
              <a:rPr lang="en-US" smtClean="0"/>
              <a:t>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5344D8-A2C8-4C87-8626-F63E2EFE373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A1711-9058-4DDE-B6DE-FC7B68611166}" type="datetimeFigureOut">
              <a:rPr lang="en-US" smtClean="0"/>
              <a:t>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5344D8-A2C8-4C87-8626-F63E2EFE373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A1711-9058-4DDE-B6DE-FC7B68611166}" type="datetimeFigureOut">
              <a:rPr lang="en-US" smtClean="0"/>
              <a:t>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5344D8-A2C8-4C87-8626-F63E2EFE3738}" type="slidenum">
              <a:rPr lang="en-US" smtClean="0"/>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24A1711-9058-4DDE-B6DE-FC7B68611166}" type="datetimeFigureOut">
              <a:rPr lang="en-US" smtClean="0"/>
              <a:t>1/7/2014</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95344D8-A2C8-4C87-8626-F63E2EFE373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nlm.nih.gov/medlineplus/druginformation.html"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362200"/>
            <a:ext cx="5637010" cy="882119"/>
          </a:xfrm>
        </p:spPr>
        <p:txBody>
          <a:bodyPr/>
          <a:lstStyle/>
          <a:p>
            <a:pPr algn="ctr"/>
            <a:r>
              <a:rPr lang="en-US" dirty="0" smtClean="0"/>
              <a:t>Medication Administration Training Manual for Non-Licensed School Personnel</a:t>
            </a:r>
            <a:endParaRPr lang="en-US" dirty="0"/>
          </a:p>
        </p:txBody>
      </p:sp>
      <p:sp>
        <p:nvSpPr>
          <p:cNvPr id="2" name="Title 1"/>
          <p:cNvSpPr>
            <a:spLocks noGrp="1"/>
          </p:cNvSpPr>
          <p:nvPr>
            <p:ph type="ctrTitle"/>
          </p:nvPr>
        </p:nvSpPr>
        <p:spPr>
          <a:xfrm>
            <a:off x="762000" y="304800"/>
            <a:ext cx="7175351" cy="1793167"/>
          </a:xfrm>
        </p:spPr>
        <p:txBody>
          <a:bodyPr/>
          <a:lstStyle/>
          <a:p>
            <a:pPr marL="182880" indent="0" algn="ctr">
              <a:buNone/>
            </a:pPr>
            <a:r>
              <a:rPr lang="en-US" b="0" dirty="0" smtClean="0">
                <a:solidFill>
                  <a:schemeClr val="tx1"/>
                </a:solidFill>
                <a:effectLst/>
              </a:rPr>
              <a:t>Lynden School District</a:t>
            </a:r>
            <a:endParaRPr lang="en-US" b="0" dirty="0">
              <a:solidFill>
                <a:schemeClr val="tx1"/>
              </a:solidFill>
              <a:effectLst/>
            </a:endParaRPr>
          </a:p>
        </p:txBody>
      </p:sp>
      <p:sp>
        <p:nvSpPr>
          <p:cNvPr id="4" name="TextBox 3"/>
          <p:cNvSpPr txBox="1"/>
          <p:nvPr/>
        </p:nvSpPr>
        <p:spPr>
          <a:xfrm>
            <a:off x="1066800" y="5562600"/>
            <a:ext cx="7391400" cy="276999"/>
          </a:xfrm>
          <a:prstGeom prst="rect">
            <a:avLst/>
          </a:prstGeom>
          <a:noFill/>
        </p:spPr>
        <p:txBody>
          <a:bodyPr wrap="square" rtlCol="0">
            <a:spAutoFit/>
          </a:bodyPr>
          <a:lstStyle/>
          <a:p>
            <a:pPr algn="ctr"/>
            <a:r>
              <a:rPr lang="en-US" sz="1200" dirty="0" smtClean="0">
                <a:solidFill>
                  <a:srgbClr val="C00000"/>
                </a:solidFill>
              </a:rPr>
              <a:t>Kathy Vanderveen, RN 318-6044; Karen Matheis, LPN 815-4056; Sharon Reese</a:t>
            </a:r>
            <a:r>
              <a:rPr lang="en-US" sz="1200" smtClean="0">
                <a:solidFill>
                  <a:srgbClr val="C00000"/>
                </a:solidFill>
              </a:rPr>
              <a:t>, LPN </a:t>
            </a:r>
            <a:r>
              <a:rPr lang="en-US" sz="1200" smtClean="0">
                <a:solidFill>
                  <a:srgbClr val="C00000"/>
                </a:solidFill>
              </a:rPr>
              <a:t>296-4774 </a:t>
            </a:r>
            <a:endParaRPr lang="en-US" sz="1200" dirty="0">
              <a:solidFill>
                <a:srgbClr val="C00000"/>
              </a:solidFill>
            </a:endParaRPr>
          </a:p>
        </p:txBody>
      </p:sp>
      <p:pic>
        <p:nvPicPr>
          <p:cNvPr id="1027" name="Picture 3" descr="MCj025092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173363"/>
            <a:ext cx="23336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01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077200" cy="523220"/>
          </a:xfrm>
          <a:prstGeom prst="rect">
            <a:avLst/>
          </a:prstGeom>
          <a:noFill/>
        </p:spPr>
        <p:txBody>
          <a:bodyPr wrap="square" rtlCol="0">
            <a:spAutoFit/>
          </a:bodyPr>
          <a:lstStyle/>
          <a:p>
            <a:r>
              <a:rPr lang="en-US" sz="2800" b="1" dirty="0" smtClean="0"/>
              <a:t>Introduction</a:t>
            </a:r>
            <a:endParaRPr lang="en-US" sz="2800" dirty="0"/>
          </a:p>
        </p:txBody>
      </p:sp>
      <p:sp>
        <p:nvSpPr>
          <p:cNvPr id="4" name="TextBox 3"/>
          <p:cNvSpPr txBox="1"/>
          <p:nvPr/>
        </p:nvSpPr>
        <p:spPr>
          <a:xfrm>
            <a:off x="609600" y="1447800"/>
            <a:ext cx="7695028" cy="5262979"/>
          </a:xfrm>
          <a:prstGeom prst="rect">
            <a:avLst/>
          </a:prstGeom>
          <a:noFill/>
        </p:spPr>
        <p:txBody>
          <a:bodyPr wrap="square" rtlCol="0">
            <a:spAutoFit/>
          </a:bodyPr>
          <a:lstStyle/>
          <a:p>
            <a:r>
              <a:rPr lang="en-US" sz="2000" dirty="0"/>
              <a:t>There is much more to administering medications than just handing a student a pill and keeping the medicine bottle in a drawer. This curriculum was developed to give school personnel more information about:</a:t>
            </a:r>
          </a:p>
          <a:p>
            <a:r>
              <a:rPr lang="en-US" sz="2000" dirty="0"/>
              <a:t> </a:t>
            </a:r>
          </a:p>
          <a:p>
            <a:pPr marL="285750" lvl="0" indent="-285750">
              <a:buFont typeface="Arial" pitchFamily="34" charset="0"/>
              <a:buChar char="•"/>
            </a:pPr>
            <a:r>
              <a:rPr lang="en-US" sz="2000" dirty="0"/>
              <a:t>Current Washington </a:t>
            </a:r>
            <a:r>
              <a:rPr lang="en-US" sz="2000" dirty="0" smtClean="0"/>
              <a:t>laws</a:t>
            </a:r>
          </a:p>
          <a:p>
            <a:pPr lvl="0"/>
            <a:endParaRPr lang="en-US" sz="2000" dirty="0"/>
          </a:p>
          <a:p>
            <a:pPr marL="285750" lvl="0" indent="-285750">
              <a:buFont typeface="Arial" pitchFamily="34" charset="0"/>
              <a:buChar char="•"/>
            </a:pPr>
            <a:r>
              <a:rPr lang="en-US" sz="2000" dirty="0"/>
              <a:t>School district policies and procedures regarding delegation of medication </a:t>
            </a:r>
            <a:r>
              <a:rPr lang="en-US" sz="2000" dirty="0" smtClean="0"/>
              <a:t>administration</a:t>
            </a:r>
          </a:p>
          <a:p>
            <a:pPr lvl="0"/>
            <a:endParaRPr lang="en-US" sz="2000" dirty="0"/>
          </a:p>
          <a:p>
            <a:pPr marL="285750" lvl="0" indent="-285750">
              <a:buFont typeface="Arial" pitchFamily="34" charset="0"/>
              <a:buChar char="•"/>
            </a:pPr>
            <a:r>
              <a:rPr lang="en-US" sz="2000" dirty="0"/>
              <a:t>Process of administering </a:t>
            </a:r>
            <a:r>
              <a:rPr lang="en-US" sz="2000" dirty="0" smtClean="0"/>
              <a:t>medication</a:t>
            </a:r>
          </a:p>
          <a:p>
            <a:pPr lvl="0"/>
            <a:endParaRPr lang="en-US" sz="2000" dirty="0"/>
          </a:p>
          <a:p>
            <a:pPr marL="285750" lvl="0" indent="-285750">
              <a:buFont typeface="Arial" pitchFamily="34" charset="0"/>
              <a:buChar char="•"/>
            </a:pPr>
            <a:r>
              <a:rPr lang="en-US" sz="2000" dirty="0"/>
              <a:t>Correct and appropriate documentation  </a:t>
            </a:r>
            <a:endParaRPr lang="en-US" sz="2000" dirty="0" smtClean="0"/>
          </a:p>
          <a:p>
            <a:pPr lvl="0"/>
            <a:endParaRPr lang="en-US" sz="2000" dirty="0"/>
          </a:p>
          <a:p>
            <a:pPr marL="285750" lvl="0" indent="-285750">
              <a:buFont typeface="Arial" pitchFamily="34" charset="0"/>
              <a:buChar char="•"/>
            </a:pPr>
            <a:r>
              <a:rPr lang="en-US" sz="2000" dirty="0"/>
              <a:t>When to seek additional assistance from resources such as a nurse, poison control or emergency medical services</a:t>
            </a:r>
          </a:p>
          <a:p>
            <a:pPr marL="285750" indent="-285750">
              <a:buFont typeface="Arial" pitchFamily="34" charset="0"/>
              <a:buChar char="•"/>
            </a:pPr>
            <a:endParaRPr lang="en-US" sz="1600" dirty="0"/>
          </a:p>
        </p:txBody>
      </p:sp>
    </p:spTree>
    <p:extLst>
      <p:ext uri="{BB962C8B-B14F-4D97-AF65-F5344CB8AC3E}">
        <p14:creationId xmlns:p14="http://schemas.microsoft.com/office/powerpoint/2010/main" val="3612799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23220"/>
          </a:xfrm>
          <a:prstGeom prst="rect">
            <a:avLst/>
          </a:prstGeom>
          <a:noFill/>
        </p:spPr>
        <p:txBody>
          <a:bodyPr wrap="square" rtlCol="0">
            <a:spAutoFit/>
          </a:bodyPr>
          <a:lstStyle/>
          <a:p>
            <a:r>
              <a:rPr lang="en-US" sz="2800" b="1" dirty="0" smtClean="0"/>
              <a:t>Laws Related To Medication Administration</a:t>
            </a:r>
            <a:endParaRPr lang="en-US" sz="2800" dirty="0"/>
          </a:p>
        </p:txBody>
      </p:sp>
      <p:sp>
        <p:nvSpPr>
          <p:cNvPr id="4" name="TextBox 3"/>
          <p:cNvSpPr txBox="1"/>
          <p:nvPr/>
        </p:nvSpPr>
        <p:spPr>
          <a:xfrm>
            <a:off x="610772" y="1905000"/>
            <a:ext cx="7695028" cy="3046988"/>
          </a:xfrm>
          <a:prstGeom prst="rect">
            <a:avLst/>
          </a:prstGeom>
          <a:noFill/>
        </p:spPr>
        <p:txBody>
          <a:bodyPr wrap="square" rtlCol="0">
            <a:spAutoFit/>
          </a:bodyPr>
          <a:lstStyle/>
          <a:p>
            <a:r>
              <a:rPr lang="en-US" sz="2000" dirty="0"/>
              <a:t>The number of students with complex health issues attending school is increasing. S</a:t>
            </a:r>
            <a:r>
              <a:rPr lang="en-US" sz="2000" dirty="0" smtClean="0"/>
              <a:t>ome </a:t>
            </a:r>
            <a:r>
              <a:rPr lang="en-US" sz="2000" dirty="0"/>
              <a:t>require prescribed medications at a scheduled time daily. Others may require over-the-counter medication </a:t>
            </a:r>
            <a:r>
              <a:rPr lang="en-US" sz="2000" dirty="0" smtClean="0"/>
              <a:t>episodically. </a:t>
            </a:r>
            <a:r>
              <a:rPr lang="en-US" sz="2000" dirty="0"/>
              <a:t>Some students may have a chronic health condition that requires an emergency medication or treatment to reduce the threat of a potential life-threatening event. </a:t>
            </a:r>
          </a:p>
          <a:p>
            <a:r>
              <a:rPr lang="en-US" sz="2000" dirty="0"/>
              <a:t> </a:t>
            </a:r>
          </a:p>
          <a:p>
            <a:r>
              <a:rPr lang="en-US" sz="1600" dirty="0"/>
              <a:t/>
            </a:r>
            <a:br>
              <a:rPr lang="en-US" sz="1600" dirty="0"/>
            </a:br>
            <a:endParaRPr lang="en-US" sz="1600" dirty="0"/>
          </a:p>
        </p:txBody>
      </p:sp>
    </p:spTree>
    <p:extLst>
      <p:ext uri="{BB962C8B-B14F-4D97-AF65-F5344CB8AC3E}">
        <p14:creationId xmlns:p14="http://schemas.microsoft.com/office/powerpoint/2010/main" val="143998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23220"/>
          </a:xfrm>
          <a:prstGeom prst="rect">
            <a:avLst/>
          </a:prstGeom>
          <a:noFill/>
        </p:spPr>
        <p:txBody>
          <a:bodyPr wrap="square" rtlCol="0">
            <a:spAutoFit/>
          </a:bodyPr>
          <a:lstStyle/>
          <a:p>
            <a:r>
              <a:rPr lang="en-US" sz="2800" b="1" dirty="0" smtClean="0"/>
              <a:t>Laws Related To Medication Administration</a:t>
            </a:r>
            <a:endParaRPr lang="en-US" sz="2800" dirty="0"/>
          </a:p>
        </p:txBody>
      </p:sp>
      <p:sp>
        <p:nvSpPr>
          <p:cNvPr id="3" name="Rectangle 2"/>
          <p:cNvSpPr/>
          <p:nvPr/>
        </p:nvSpPr>
        <p:spPr>
          <a:xfrm>
            <a:off x="705293" y="1981200"/>
            <a:ext cx="7848600" cy="2862322"/>
          </a:xfrm>
          <a:prstGeom prst="rect">
            <a:avLst/>
          </a:prstGeom>
        </p:spPr>
        <p:txBody>
          <a:bodyPr wrap="square">
            <a:spAutoFit/>
          </a:bodyPr>
          <a:lstStyle/>
          <a:p>
            <a:r>
              <a:rPr lang="en-US" sz="2000" dirty="0"/>
              <a:t>An understanding of state laws and school district policies and procedures is necessary to reduce the potential liability issues of medication administration in the school setting. School personnel who accept the delegation of medication administration, and comply with the training, delegation, and supervision provided by the school nurse, successfully complete this course, including demonstrated competency, are protected from liability under Washington state law.</a:t>
            </a:r>
          </a:p>
          <a:p>
            <a:r>
              <a:rPr lang="en-US" sz="2000" dirty="0"/>
              <a:t> </a:t>
            </a:r>
          </a:p>
        </p:txBody>
      </p:sp>
    </p:spTree>
    <p:extLst>
      <p:ext uri="{BB962C8B-B14F-4D97-AF65-F5344CB8AC3E}">
        <p14:creationId xmlns:p14="http://schemas.microsoft.com/office/powerpoint/2010/main" val="1349250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014" y="1371600"/>
            <a:ext cx="7848600" cy="5632311"/>
          </a:xfrm>
          <a:prstGeom prst="rect">
            <a:avLst/>
          </a:prstGeom>
        </p:spPr>
        <p:txBody>
          <a:bodyPr wrap="square">
            <a:spAutoFit/>
          </a:bodyPr>
          <a:lstStyle/>
          <a:p>
            <a:r>
              <a:rPr lang="en-US" sz="2000" dirty="0"/>
              <a:t>Only licensed physicians and surgeons, dentists, osteopathic physicians and surgeons, naturopathic physicians, podiatric physicians and surgeons, physician assistants, osteopathic physician assistants, and advanced registered </a:t>
            </a:r>
            <a:r>
              <a:rPr lang="en-US" sz="2000" dirty="0" smtClean="0"/>
              <a:t>nurse </a:t>
            </a:r>
            <a:r>
              <a:rPr lang="en-US" sz="2000" dirty="0"/>
              <a:t>practitioners (ARNPs) are licensed to “prescribe” medication </a:t>
            </a:r>
            <a:r>
              <a:rPr lang="en-US" sz="2000" dirty="0" smtClean="0"/>
              <a:t>(</a:t>
            </a:r>
            <a:r>
              <a:rPr lang="en-US" sz="2000" dirty="0"/>
              <a:t>RCW 18.71 and RCW 18.79).  </a:t>
            </a:r>
            <a:endParaRPr lang="en-US" sz="2000" dirty="0" smtClean="0"/>
          </a:p>
          <a:p>
            <a:endParaRPr lang="en-US" sz="2000" dirty="0"/>
          </a:p>
          <a:p>
            <a:r>
              <a:rPr lang="en-US" sz="2000" dirty="0" smtClean="0"/>
              <a:t>Nurses </a:t>
            </a:r>
            <a:r>
              <a:rPr lang="en-US" sz="2000" dirty="0"/>
              <a:t>are licensed to “administer” medications. </a:t>
            </a:r>
            <a:r>
              <a:rPr lang="en-US" sz="2000" dirty="0" smtClean="0"/>
              <a:t>504 Policy </a:t>
            </a:r>
            <a:r>
              <a:rPr lang="en-US" sz="2000" dirty="0"/>
              <a:t>3416, allows only registered nurses, in the school setting, to delegate the task to administer medications to persons who have completed a course such as this, and have demonstrated competency (RCW 28A.210.260).  </a:t>
            </a:r>
            <a:endParaRPr lang="en-US" sz="2000" dirty="0" smtClean="0"/>
          </a:p>
          <a:p>
            <a:endParaRPr lang="en-US" sz="2000" dirty="0"/>
          </a:p>
          <a:p>
            <a:r>
              <a:rPr lang="en-US" sz="2000" dirty="0" smtClean="0"/>
              <a:t>School </a:t>
            </a:r>
            <a:r>
              <a:rPr lang="en-US" sz="2000" dirty="0"/>
              <a:t>personnel may be trained to administer the emergency medications- inhalers and EpiPens®.  (RCW 28A.210.260, 18.79.240(1) (b), and </a:t>
            </a:r>
            <a:r>
              <a:rPr lang="en-US" sz="2000" dirty="0" smtClean="0"/>
              <a:t>504 Policy </a:t>
            </a:r>
            <a:r>
              <a:rPr lang="en-US" sz="2000" dirty="0"/>
              <a:t>3416, Guidelines for Care of Students with Anaphylaxis)</a:t>
            </a:r>
          </a:p>
          <a:p>
            <a:endParaRPr lang="en-US" sz="2000" dirty="0"/>
          </a:p>
        </p:txBody>
      </p:sp>
      <p:sp>
        <p:nvSpPr>
          <p:cNvPr id="3" name="TextBox 2"/>
          <p:cNvSpPr txBox="1"/>
          <p:nvPr/>
        </p:nvSpPr>
        <p:spPr>
          <a:xfrm>
            <a:off x="609600" y="685800"/>
            <a:ext cx="7696200" cy="523220"/>
          </a:xfrm>
          <a:prstGeom prst="rect">
            <a:avLst/>
          </a:prstGeom>
          <a:noFill/>
        </p:spPr>
        <p:txBody>
          <a:bodyPr wrap="square" rtlCol="0">
            <a:spAutoFit/>
          </a:bodyPr>
          <a:lstStyle/>
          <a:p>
            <a:r>
              <a:rPr lang="en-US" sz="2800" b="1" dirty="0" smtClean="0"/>
              <a:t>Laws Related To Medication Administration</a:t>
            </a:r>
            <a:endParaRPr lang="en-US" sz="2800" dirty="0"/>
          </a:p>
        </p:txBody>
      </p:sp>
    </p:spTree>
    <p:extLst>
      <p:ext uri="{BB962C8B-B14F-4D97-AF65-F5344CB8AC3E}">
        <p14:creationId xmlns:p14="http://schemas.microsoft.com/office/powerpoint/2010/main" val="24911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23220"/>
          </a:xfrm>
          <a:prstGeom prst="rect">
            <a:avLst/>
          </a:prstGeom>
          <a:noFill/>
        </p:spPr>
        <p:txBody>
          <a:bodyPr wrap="square" rtlCol="0">
            <a:spAutoFit/>
          </a:bodyPr>
          <a:lstStyle/>
          <a:p>
            <a:r>
              <a:rPr lang="en-US" sz="2800" b="1" dirty="0" smtClean="0"/>
              <a:t>Laws Related To Medication Administration </a:t>
            </a:r>
            <a:endParaRPr lang="en-US" sz="2800" dirty="0"/>
          </a:p>
        </p:txBody>
      </p:sp>
      <p:sp>
        <p:nvSpPr>
          <p:cNvPr id="4" name="TextBox 3"/>
          <p:cNvSpPr txBox="1"/>
          <p:nvPr/>
        </p:nvSpPr>
        <p:spPr>
          <a:xfrm>
            <a:off x="609600" y="1676400"/>
            <a:ext cx="8001000" cy="4001095"/>
          </a:xfrm>
          <a:prstGeom prst="rect">
            <a:avLst/>
          </a:prstGeom>
          <a:noFill/>
        </p:spPr>
        <p:txBody>
          <a:bodyPr wrap="square" rtlCol="0">
            <a:spAutoFit/>
          </a:bodyPr>
          <a:lstStyle/>
          <a:p>
            <a:endParaRPr lang="en-US" sz="1600" dirty="0"/>
          </a:p>
          <a:p>
            <a:pPr>
              <a:tabLst>
                <a:tab pos="465138" algn="l"/>
              </a:tabLst>
            </a:pPr>
            <a:r>
              <a:rPr lang="en-US" sz="2000" dirty="0"/>
              <a:t>1.	Advanced Registered Nurse Practitioner </a:t>
            </a:r>
          </a:p>
          <a:p>
            <a:pPr marL="465138">
              <a:tabLst>
                <a:tab pos="465138" algn="l"/>
              </a:tabLst>
            </a:pPr>
            <a:r>
              <a:rPr lang="en-US" sz="2000" dirty="0" smtClean="0"/>
              <a:t>It </a:t>
            </a:r>
            <a:r>
              <a:rPr lang="en-US" sz="2000" dirty="0"/>
              <a:t>is within the scope of the ARNP to provide primary healthcare </a:t>
            </a:r>
            <a:r>
              <a:rPr lang="en-US" sz="2000" dirty="0" smtClean="0"/>
              <a:t>services </a:t>
            </a:r>
            <a:r>
              <a:rPr lang="en-US" sz="2000" dirty="0"/>
              <a:t>to students in accordance with WAC 246-840-300, scope and standards of practice of ARNPs. The ARNP may also perform acts within the scope of registered nursing practice.</a:t>
            </a:r>
          </a:p>
          <a:p>
            <a:pPr>
              <a:tabLst>
                <a:tab pos="465138" algn="l"/>
              </a:tabLst>
            </a:pPr>
            <a:r>
              <a:rPr lang="en-US" sz="2000" dirty="0"/>
              <a:t> </a:t>
            </a:r>
          </a:p>
          <a:p>
            <a:pPr>
              <a:tabLst>
                <a:tab pos="465138" algn="l"/>
              </a:tabLst>
            </a:pPr>
            <a:r>
              <a:rPr lang="en-US" sz="2000" dirty="0"/>
              <a:t>2.	Registered Nurse Practice </a:t>
            </a:r>
          </a:p>
          <a:p>
            <a:pPr marL="465138">
              <a:tabLst>
                <a:tab pos="465138" algn="l"/>
              </a:tabLst>
            </a:pPr>
            <a:r>
              <a:rPr lang="en-US" sz="2000" dirty="0" smtClean="0"/>
              <a:t>It </a:t>
            </a:r>
            <a:r>
              <a:rPr lang="en-US" sz="2000" dirty="0"/>
              <a:t>is within the scope of registered nursing practice (WAC 246-840-705) for a registered nurse, qualified by education, experience, and current clinical competence to provide school health services/acts including but not limited to the </a:t>
            </a:r>
            <a:r>
              <a:rPr lang="en-US" sz="2000" dirty="0" smtClean="0"/>
              <a:t>following:</a:t>
            </a:r>
            <a:endParaRPr lang="en-US" sz="2000" dirty="0"/>
          </a:p>
          <a:p>
            <a:pPr>
              <a:tabLst>
                <a:tab pos="465138" algn="l"/>
              </a:tabLst>
            </a:pPr>
            <a:r>
              <a:rPr lang="en-US" dirty="0"/>
              <a:t> </a:t>
            </a:r>
            <a:endParaRPr lang="en-US" sz="1400" dirty="0"/>
          </a:p>
        </p:txBody>
      </p:sp>
    </p:spTree>
    <p:extLst>
      <p:ext uri="{BB962C8B-B14F-4D97-AF65-F5344CB8AC3E}">
        <p14:creationId xmlns:p14="http://schemas.microsoft.com/office/powerpoint/2010/main" val="193201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23220"/>
          </a:xfrm>
          <a:prstGeom prst="rect">
            <a:avLst/>
          </a:prstGeom>
          <a:noFill/>
        </p:spPr>
        <p:txBody>
          <a:bodyPr wrap="square" rtlCol="0">
            <a:spAutoFit/>
          </a:bodyPr>
          <a:lstStyle/>
          <a:p>
            <a:r>
              <a:rPr lang="en-US" sz="2800" b="1" dirty="0" smtClean="0"/>
              <a:t>Laws Related To Medication Administration</a:t>
            </a:r>
            <a:endParaRPr lang="en-US" sz="2400" dirty="0"/>
          </a:p>
        </p:txBody>
      </p:sp>
      <p:sp>
        <p:nvSpPr>
          <p:cNvPr id="4" name="TextBox 3"/>
          <p:cNvSpPr txBox="1"/>
          <p:nvPr/>
        </p:nvSpPr>
        <p:spPr>
          <a:xfrm>
            <a:off x="228600" y="1600200"/>
            <a:ext cx="8229600" cy="4401205"/>
          </a:xfrm>
          <a:prstGeom prst="rect">
            <a:avLst/>
          </a:prstGeom>
          <a:noFill/>
        </p:spPr>
        <p:txBody>
          <a:bodyPr wrap="square" rtlCol="0">
            <a:spAutoFit/>
          </a:bodyPr>
          <a:lstStyle/>
          <a:p>
            <a:pPr marL="966788" lvl="2" indent="-509588">
              <a:buAutoNum type="alphaLcPeriod"/>
              <a:tabLst>
                <a:tab pos="465138" algn="l"/>
              </a:tabLst>
            </a:pPr>
            <a:r>
              <a:rPr lang="en-US" sz="2000" dirty="0" smtClean="0"/>
              <a:t>Utilize substantial, specialized nursing knowledge, judgment and skill in providing primary healthcare to students including "... initial assessment, management of minor illness and/or referral to other health professionals, monitoring of chronic diseases, health supervision, counseling, promotion of healthy life-styles, disease prevention, and  the coordination of services when specialized care is required."  (National Association of School Nurses, Resolution--Primary Health Care, June 1981.)</a:t>
            </a:r>
          </a:p>
          <a:p>
            <a:pPr marL="966788" lvl="2" indent="-509588">
              <a:buAutoNum type="alphaLcPeriod"/>
              <a:tabLst>
                <a:tab pos="465138" algn="l"/>
              </a:tabLst>
            </a:pPr>
            <a:endParaRPr lang="en-US" sz="2000" dirty="0" smtClean="0"/>
          </a:p>
          <a:p>
            <a:pPr marL="966788" lvl="2" indent="-509588">
              <a:buAutoNum type="alphaLcPeriod" startAt="2"/>
              <a:tabLst>
                <a:tab pos="465138" algn="l"/>
              </a:tabLst>
            </a:pPr>
            <a:r>
              <a:rPr lang="en-US" sz="2000" dirty="0" smtClean="0"/>
              <a:t>Serve as a health advocate of students, and a consultant to educational staff</a:t>
            </a:r>
          </a:p>
          <a:p>
            <a:pPr marL="966788" lvl="2" indent="-509588">
              <a:buAutoNum type="alphaLcPeriod" startAt="2"/>
              <a:tabLst>
                <a:tab pos="465138" algn="l"/>
              </a:tabLst>
            </a:pPr>
            <a:endParaRPr lang="en-US" sz="2000" dirty="0" smtClean="0"/>
          </a:p>
          <a:p>
            <a:pPr marL="966788" lvl="2" indent="-509588">
              <a:tabLst>
                <a:tab pos="465138" algn="l"/>
              </a:tabLst>
            </a:pPr>
            <a:r>
              <a:rPr lang="en-US" sz="2000" dirty="0" smtClean="0"/>
              <a:t>c.	Serve in family resource and youth services centers</a:t>
            </a:r>
          </a:p>
        </p:txBody>
      </p:sp>
    </p:spTree>
    <p:extLst>
      <p:ext uri="{BB962C8B-B14F-4D97-AF65-F5344CB8AC3E}">
        <p14:creationId xmlns:p14="http://schemas.microsoft.com/office/powerpoint/2010/main" val="268545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23220"/>
          </a:xfrm>
          <a:prstGeom prst="rect">
            <a:avLst/>
          </a:prstGeom>
          <a:noFill/>
        </p:spPr>
        <p:txBody>
          <a:bodyPr wrap="square" rtlCol="0">
            <a:spAutoFit/>
          </a:bodyPr>
          <a:lstStyle/>
          <a:p>
            <a:r>
              <a:rPr lang="en-US" sz="2800" b="1" dirty="0" smtClean="0"/>
              <a:t>Laws Related To Medication Administration</a:t>
            </a:r>
            <a:endParaRPr lang="en-US" sz="2400" dirty="0"/>
          </a:p>
        </p:txBody>
      </p:sp>
      <p:sp>
        <p:nvSpPr>
          <p:cNvPr id="3" name="Rectangle 2"/>
          <p:cNvSpPr/>
          <p:nvPr/>
        </p:nvSpPr>
        <p:spPr>
          <a:xfrm>
            <a:off x="233916" y="1676400"/>
            <a:ext cx="8305800" cy="4031873"/>
          </a:xfrm>
          <a:prstGeom prst="rect">
            <a:avLst/>
          </a:prstGeom>
        </p:spPr>
        <p:txBody>
          <a:bodyPr wrap="square">
            <a:spAutoFit/>
          </a:bodyPr>
          <a:lstStyle/>
          <a:p>
            <a:pPr marL="966788" lvl="2" indent="-509588">
              <a:tabLst>
                <a:tab pos="465138" algn="l"/>
              </a:tabLst>
            </a:pPr>
            <a:endParaRPr lang="en-US" sz="1600" dirty="0"/>
          </a:p>
          <a:p>
            <a:pPr marL="966788" lvl="2" indent="-509588">
              <a:buAutoNum type="alphaLcPeriod" startAt="4"/>
              <a:tabLst>
                <a:tab pos="465138" algn="l"/>
              </a:tabLst>
            </a:pPr>
            <a:r>
              <a:rPr lang="en-US" sz="2000" dirty="0" smtClean="0"/>
              <a:t>Provide </a:t>
            </a:r>
            <a:r>
              <a:rPr lang="en-US" sz="2000" dirty="0"/>
              <a:t>health teaching with a focus on disease prevention, health promotion and health </a:t>
            </a:r>
            <a:r>
              <a:rPr lang="en-US" sz="2000" dirty="0" smtClean="0"/>
              <a:t>restoration</a:t>
            </a:r>
          </a:p>
          <a:p>
            <a:pPr marL="966788" lvl="2" indent="-509588">
              <a:buAutoNum type="alphaLcPeriod" startAt="4"/>
              <a:tabLst>
                <a:tab pos="465138" algn="l"/>
              </a:tabLst>
            </a:pPr>
            <a:endParaRPr lang="en-US" sz="2000" dirty="0"/>
          </a:p>
          <a:p>
            <a:pPr marL="966788" lvl="2" indent="-509588">
              <a:buAutoNum type="alphaLcPeriod" startAt="5"/>
              <a:tabLst>
                <a:tab pos="465138" algn="l"/>
              </a:tabLst>
            </a:pPr>
            <a:r>
              <a:rPr lang="en-US" sz="2000" dirty="0" smtClean="0"/>
              <a:t>Monitor </a:t>
            </a:r>
            <a:r>
              <a:rPr lang="en-US" sz="2000" dirty="0"/>
              <a:t>the quality of the healthcare services provided for </a:t>
            </a:r>
            <a:r>
              <a:rPr lang="en-US" sz="2000" dirty="0" smtClean="0"/>
              <a:t>students</a:t>
            </a:r>
          </a:p>
          <a:p>
            <a:pPr marL="966788" lvl="2" indent="-509588">
              <a:buAutoNum type="alphaLcPeriod" startAt="5"/>
              <a:tabLst>
                <a:tab pos="465138" algn="l"/>
              </a:tabLst>
            </a:pPr>
            <a:endParaRPr lang="en-US" sz="2000" dirty="0"/>
          </a:p>
          <a:p>
            <a:pPr marL="966788" lvl="2" indent="-509588">
              <a:tabLst>
                <a:tab pos="465138" algn="l"/>
              </a:tabLst>
            </a:pPr>
            <a:r>
              <a:rPr lang="en-US" sz="2000" dirty="0"/>
              <a:t>f.	Provide direct clinical services for students with special needs and/or teach and verify competency, supervise and delegate [as defined in RCW 18.79.040(1)(0) and RCW 18.79.260(2)] the performance of select acts to unlicensed school personnel in accordance with the administrative regulation governing delegation of nursing tasks to unlicensed persons</a:t>
            </a:r>
          </a:p>
        </p:txBody>
      </p:sp>
    </p:spTree>
    <p:extLst>
      <p:ext uri="{BB962C8B-B14F-4D97-AF65-F5344CB8AC3E}">
        <p14:creationId xmlns:p14="http://schemas.microsoft.com/office/powerpoint/2010/main" val="1854876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233" y="685800"/>
            <a:ext cx="7696200" cy="523220"/>
          </a:xfrm>
          <a:prstGeom prst="rect">
            <a:avLst/>
          </a:prstGeom>
          <a:noFill/>
        </p:spPr>
        <p:txBody>
          <a:bodyPr wrap="square" rtlCol="0">
            <a:spAutoFit/>
          </a:bodyPr>
          <a:lstStyle/>
          <a:p>
            <a:r>
              <a:rPr lang="en-US" sz="2800" b="1" dirty="0" smtClean="0"/>
              <a:t>Laws Related To Medication Administration</a:t>
            </a:r>
            <a:endParaRPr lang="en-US" sz="2800" dirty="0"/>
          </a:p>
        </p:txBody>
      </p:sp>
      <p:sp>
        <p:nvSpPr>
          <p:cNvPr id="4" name="TextBox 3"/>
          <p:cNvSpPr txBox="1"/>
          <p:nvPr/>
        </p:nvSpPr>
        <p:spPr>
          <a:xfrm>
            <a:off x="163033" y="1981200"/>
            <a:ext cx="8153400" cy="3354765"/>
          </a:xfrm>
          <a:prstGeom prst="rect">
            <a:avLst/>
          </a:prstGeom>
          <a:noFill/>
        </p:spPr>
        <p:txBody>
          <a:bodyPr wrap="square" rtlCol="0">
            <a:spAutoFit/>
          </a:bodyPr>
          <a:lstStyle/>
          <a:p>
            <a:pPr marL="966788" lvl="2" indent="-509588">
              <a:buAutoNum type="alphaLcPeriod" startAt="7"/>
              <a:tabLst>
                <a:tab pos="465138" algn="l"/>
              </a:tabLst>
            </a:pPr>
            <a:r>
              <a:rPr lang="en-US" sz="2000" dirty="0" smtClean="0"/>
              <a:t>Participate in the development of policies and procedures to guide nursing practice in school settings (RCW 28A.210.260), and to address expanding school health services to students, families and communities</a:t>
            </a:r>
          </a:p>
          <a:p>
            <a:pPr marL="966788" lvl="2" indent="-509588">
              <a:buAutoNum type="alphaLcPeriod" startAt="7"/>
              <a:tabLst>
                <a:tab pos="465138" algn="l"/>
              </a:tabLst>
            </a:pPr>
            <a:endParaRPr lang="en-US" sz="2000" dirty="0" smtClean="0"/>
          </a:p>
          <a:p>
            <a:pPr marL="966788" lvl="2" indent="-509588">
              <a:tabLst>
                <a:tab pos="465138" algn="l"/>
              </a:tabLst>
            </a:pPr>
            <a:r>
              <a:rPr lang="en-US" sz="2000" dirty="0" smtClean="0"/>
              <a:t>h.	Delegate select health services to a school employee in accordance with RCW 18.79.040(1) (0) and RCW 18.79.260(2).</a:t>
            </a:r>
          </a:p>
          <a:p>
            <a:pPr marL="509588" indent="-509588">
              <a:tabLst>
                <a:tab pos="465138" algn="l"/>
              </a:tabLst>
            </a:pPr>
            <a:r>
              <a:rPr lang="en-US" sz="2000" dirty="0" smtClean="0"/>
              <a:t> </a:t>
            </a:r>
          </a:p>
          <a:p>
            <a:pPr marL="465138">
              <a:tabLst>
                <a:tab pos="749300" algn="l"/>
                <a:tab pos="974725" algn="l"/>
              </a:tabLst>
            </a:pPr>
            <a:endParaRPr lang="en-US" sz="1600" dirty="0" smtClean="0"/>
          </a:p>
          <a:p>
            <a:pPr marL="465138">
              <a:tabLst>
                <a:tab pos="749300" algn="l"/>
                <a:tab pos="974725" algn="l"/>
              </a:tabLst>
            </a:pPr>
            <a:endParaRPr lang="en-US" sz="1600" dirty="0"/>
          </a:p>
        </p:txBody>
      </p:sp>
    </p:spTree>
    <p:extLst>
      <p:ext uri="{BB962C8B-B14F-4D97-AF65-F5344CB8AC3E}">
        <p14:creationId xmlns:p14="http://schemas.microsoft.com/office/powerpoint/2010/main" val="2913444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938" y="2057400"/>
            <a:ext cx="7442790" cy="3170099"/>
          </a:xfrm>
          <a:prstGeom prst="rect">
            <a:avLst/>
          </a:prstGeom>
        </p:spPr>
        <p:txBody>
          <a:bodyPr wrap="square">
            <a:spAutoFit/>
          </a:bodyPr>
          <a:lstStyle/>
          <a:p>
            <a:pPr marL="509588" indent="-509588">
              <a:tabLst>
                <a:tab pos="465138" algn="l"/>
              </a:tabLst>
            </a:pPr>
            <a:r>
              <a:rPr lang="en-US" sz="2000" dirty="0"/>
              <a:t>3.	Licensed Practical Nurse Practice</a:t>
            </a:r>
            <a:r>
              <a:rPr lang="en-US" sz="2000" b="1" dirty="0"/>
              <a:t> </a:t>
            </a:r>
            <a:endParaRPr lang="en-US" sz="2000" dirty="0"/>
          </a:p>
          <a:p>
            <a:pPr marL="465138">
              <a:tabLst>
                <a:tab pos="749300" algn="l"/>
                <a:tab pos="974725" algn="l"/>
              </a:tabLst>
            </a:pPr>
            <a:r>
              <a:rPr lang="en-US" sz="2000" dirty="0"/>
              <a:t>LPNs are not licensed for independent nursing practice. The board recognizes the participation of the LPN in school nursing practice when the LPN is qualified by education, experience and current clinical competency and practices under the direction and supervision of a designated RN. </a:t>
            </a:r>
          </a:p>
          <a:p>
            <a:pPr marL="465138">
              <a:tabLst>
                <a:tab pos="749300" algn="l"/>
                <a:tab pos="974725" algn="l"/>
              </a:tabLst>
            </a:pPr>
            <a:endParaRPr lang="en-US" sz="2000" dirty="0"/>
          </a:p>
          <a:p>
            <a:pPr marL="465138">
              <a:tabLst>
                <a:tab pos="749300" algn="l"/>
                <a:tab pos="974725" algn="l"/>
              </a:tabLst>
            </a:pPr>
            <a:r>
              <a:rPr lang="en-US" sz="2000" dirty="0"/>
              <a:t>Both the RN and LPN must hold a current license from the Nursing Care Quality Assurance Commission (NCQAC) and their licenses must be renewed annually. </a:t>
            </a:r>
          </a:p>
        </p:txBody>
      </p:sp>
      <p:sp>
        <p:nvSpPr>
          <p:cNvPr id="3" name="TextBox 2"/>
          <p:cNvSpPr txBox="1"/>
          <p:nvPr/>
        </p:nvSpPr>
        <p:spPr>
          <a:xfrm>
            <a:off x="620233" y="685800"/>
            <a:ext cx="7696200" cy="523220"/>
          </a:xfrm>
          <a:prstGeom prst="rect">
            <a:avLst/>
          </a:prstGeom>
          <a:noFill/>
        </p:spPr>
        <p:txBody>
          <a:bodyPr wrap="square" rtlCol="0">
            <a:spAutoFit/>
          </a:bodyPr>
          <a:lstStyle/>
          <a:p>
            <a:r>
              <a:rPr lang="en-US" sz="2800" b="1" dirty="0" smtClean="0"/>
              <a:t>Laws Related To Medication Administration</a:t>
            </a:r>
            <a:endParaRPr lang="en-US" sz="2800" dirty="0"/>
          </a:p>
        </p:txBody>
      </p:sp>
    </p:spTree>
    <p:extLst>
      <p:ext uri="{BB962C8B-B14F-4D97-AF65-F5344CB8AC3E}">
        <p14:creationId xmlns:p14="http://schemas.microsoft.com/office/powerpoint/2010/main" val="179456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233" y="685800"/>
            <a:ext cx="7696200" cy="523220"/>
          </a:xfrm>
          <a:prstGeom prst="rect">
            <a:avLst/>
          </a:prstGeom>
          <a:noFill/>
        </p:spPr>
        <p:txBody>
          <a:bodyPr wrap="square" rtlCol="0">
            <a:spAutoFit/>
          </a:bodyPr>
          <a:lstStyle/>
          <a:p>
            <a:r>
              <a:rPr lang="en-US" sz="2800" b="1" dirty="0" smtClean="0"/>
              <a:t>Laws Related To Medication Administration</a:t>
            </a:r>
            <a:endParaRPr lang="en-US" sz="2800" dirty="0"/>
          </a:p>
        </p:txBody>
      </p:sp>
      <p:sp>
        <p:nvSpPr>
          <p:cNvPr id="3" name="Rectangle 2"/>
          <p:cNvSpPr/>
          <p:nvPr/>
        </p:nvSpPr>
        <p:spPr>
          <a:xfrm>
            <a:off x="228600" y="1366284"/>
            <a:ext cx="8229599" cy="5570756"/>
          </a:xfrm>
          <a:prstGeom prst="rect">
            <a:avLst/>
          </a:prstGeom>
        </p:spPr>
        <p:txBody>
          <a:bodyPr wrap="square">
            <a:spAutoFit/>
          </a:bodyPr>
          <a:lstStyle/>
          <a:p>
            <a:pPr marL="465138">
              <a:tabLst>
                <a:tab pos="749300" algn="l"/>
                <a:tab pos="974725" algn="l"/>
              </a:tabLst>
            </a:pPr>
            <a:r>
              <a:rPr lang="en-US" sz="2400" dirty="0"/>
              <a:t> </a:t>
            </a:r>
          </a:p>
          <a:p>
            <a:pPr marL="465138">
              <a:tabLst>
                <a:tab pos="974725" algn="l"/>
              </a:tabLst>
            </a:pPr>
            <a:r>
              <a:rPr lang="en-US" sz="2200" dirty="0" smtClean="0"/>
              <a:t>The NCQAC has the legal authority to regulate nursing practice in order to safeguard the health and safety of citizens of Washington.  Delegation is defined as “the transfer of responsibility for the performance of an activity from one individual to another, while maintaining the accountability for the outcome.” </a:t>
            </a:r>
          </a:p>
          <a:p>
            <a:pPr marL="465138">
              <a:tabLst>
                <a:tab pos="974725" algn="l"/>
              </a:tabLst>
            </a:pPr>
            <a:endParaRPr lang="en-US" sz="2200" dirty="0"/>
          </a:p>
          <a:p>
            <a:pPr marL="465138">
              <a:tabLst>
                <a:tab pos="974725" algn="l"/>
              </a:tabLst>
            </a:pPr>
            <a:r>
              <a:rPr lang="en-US" sz="2200" dirty="0" smtClean="0"/>
              <a:t>School health services (i.e., the administration of </a:t>
            </a:r>
            <a:r>
              <a:rPr lang="en-US" sz="2200" dirty="0"/>
              <a:t>medications) may be delegated to unlicensed school personnel according to related sections of RCW 28A.210.260 and RCW 28A.210.270, which describes who may delegate health service(s) (ARNP, RN), the training and documentation of the training. The delegation and training is only valid for the current school </a:t>
            </a:r>
            <a:r>
              <a:rPr lang="en-US" sz="2200" dirty="0" smtClean="0"/>
              <a:t>year.</a:t>
            </a:r>
            <a:endParaRPr lang="en-US" sz="2200" dirty="0"/>
          </a:p>
          <a:p>
            <a:pPr marL="465138">
              <a:tabLst>
                <a:tab pos="974725" algn="l"/>
              </a:tabLst>
            </a:pPr>
            <a:endParaRPr lang="en-US" sz="2400" dirty="0"/>
          </a:p>
        </p:txBody>
      </p:sp>
    </p:spTree>
    <p:extLst>
      <p:ext uri="{BB962C8B-B14F-4D97-AF65-F5344CB8AC3E}">
        <p14:creationId xmlns:p14="http://schemas.microsoft.com/office/powerpoint/2010/main" val="191003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84775"/>
          </a:xfrm>
          <a:prstGeom prst="rect">
            <a:avLst/>
          </a:prstGeom>
          <a:noFill/>
        </p:spPr>
        <p:txBody>
          <a:bodyPr wrap="square" rtlCol="0">
            <a:spAutoFit/>
          </a:bodyPr>
          <a:lstStyle/>
          <a:p>
            <a:r>
              <a:rPr lang="en-US" sz="3200" b="1" dirty="0" smtClean="0"/>
              <a:t>Course Objectives</a:t>
            </a:r>
            <a:endParaRPr lang="en-US" sz="3200" b="1" dirty="0"/>
          </a:p>
        </p:txBody>
      </p:sp>
      <p:sp>
        <p:nvSpPr>
          <p:cNvPr id="4" name="TextBox 3"/>
          <p:cNvSpPr txBox="1"/>
          <p:nvPr/>
        </p:nvSpPr>
        <p:spPr>
          <a:xfrm>
            <a:off x="609600" y="2057400"/>
            <a:ext cx="7695028" cy="3831818"/>
          </a:xfrm>
          <a:prstGeom prst="rect">
            <a:avLst/>
          </a:prstGeom>
          <a:noFill/>
        </p:spPr>
        <p:txBody>
          <a:bodyPr wrap="square" rtlCol="0">
            <a:spAutoFit/>
          </a:bodyPr>
          <a:lstStyle/>
          <a:p>
            <a:r>
              <a:rPr lang="en-US" dirty="0" smtClean="0"/>
              <a:t>Upon completion of this course, unlicensed school personnel will be able to:</a:t>
            </a:r>
          </a:p>
          <a:p>
            <a:endParaRPr lang="en-US" dirty="0"/>
          </a:p>
          <a:p>
            <a:pPr marL="285750" indent="-285750">
              <a:lnSpc>
                <a:spcPct val="150000"/>
              </a:lnSpc>
              <a:buFont typeface="Arial" pitchFamily="34" charset="0"/>
              <a:buChar char="•"/>
            </a:pPr>
            <a:r>
              <a:rPr lang="en-US" dirty="0" smtClean="0"/>
              <a:t>Understand how medication administration may be safely delegated</a:t>
            </a:r>
          </a:p>
          <a:p>
            <a:pPr marL="285750" indent="-285750">
              <a:lnSpc>
                <a:spcPct val="150000"/>
              </a:lnSpc>
              <a:buFont typeface="Arial" pitchFamily="34" charset="0"/>
              <a:buChar char="•"/>
            </a:pPr>
            <a:r>
              <a:rPr lang="en-US" dirty="0" smtClean="0"/>
              <a:t>Identify the responsibilities of the school nurse and unlicensed school personnel in medication administration</a:t>
            </a:r>
          </a:p>
          <a:p>
            <a:pPr marL="285750" indent="-285750">
              <a:lnSpc>
                <a:spcPct val="150000"/>
              </a:lnSpc>
              <a:buFont typeface="Arial" pitchFamily="34" charset="0"/>
              <a:buChar char="•"/>
            </a:pPr>
            <a:r>
              <a:rPr lang="en-US" dirty="0" smtClean="0"/>
              <a:t>Understand local school board policies for medication administration</a:t>
            </a:r>
          </a:p>
          <a:p>
            <a:pPr marL="285750" indent="-285750">
              <a:lnSpc>
                <a:spcPct val="150000"/>
              </a:lnSpc>
              <a:buFont typeface="Arial" pitchFamily="34" charset="0"/>
              <a:buChar char="•"/>
            </a:pPr>
            <a:r>
              <a:rPr lang="en-US" dirty="0" smtClean="0"/>
              <a:t>Recognize and apply the six (6) rights of medication administration</a:t>
            </a:r>
          </a:p>
          <a:p>
            <a:pPr marL="285750" indent="-285750">
              <a:lnSpc>
                <a:spcPct val="150000"/>
              </a:lnSpc>
              <a:buFont typeface="Arial" pitchFamily="34" charset="0"/>
              <a:buChar char="•"/>
            </a:pPr>
            <a:r>
              <a:rPr lang="en-US" dirty="0" smtClean="0"/>
              <a:t>Identify proper storage of prescription and over-the-counter medication</a:t>
            </a:r>
            <a:endParaRPr lang="en-US" dirty="0"/>
          </a:p>
        </p:txBody>
      </p:sp>
    </p:spTree>
    <p:extLst>
      <p:ext uri="{BB962C8B-B14F-4D97-AF65-F5344CB8AC3E}">
        <p14:creationId xmlns:p14="http://schemas.microsoft.com/office/powerpoint/2010/main" val="2037089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23220"/>
          </a:xfrm>
          <a:prstGeom prst="rect">
            <a:avLst/>
          </a:prstGeom>
          <a:noFill/>
        </p:spPr>
        <p:txBody>
          <a:bodyPr wrap="square" rtlCol="0">
            <a:spAutoFit/>
          </a:bodyPr>
          <a:lstStyle/>
          <a:p>
            <a:r>
              <a:rPr lang="en-US" sz="2800" b="1" dirty="0" smtClean="0"/>
              <a:t>Laws Related To Medication Administration</a:t>
            </a:r>
            <a:endParaRPr lang="en-US" sz="2800" dirty="0"/>
          </a:p>
        </p:txBody>
      </p:sp>
      <p:sp>
        <p:nvSpPr>
          <p:cNvPr id="4" name="TextBox 3"/>
          <p:cNvSpPr txBox="1"/>
          <p:nvPr/>
        </p:nvSpPr>
        <p:spPr>
          <a:xfrm>
            <a:off x="152400" y="1524000"/>
            <a:ext cx="8382000" cy="5139869"/>
          </a:xfrm>
          <a:prstGeom prst="rect">
            <a:avLst/>
          </a:prstGeom>
          <a:noFill/>
        </p:spPr>
        <p:txBody>
          <a:bodyPr wrap="square" rtlCol="0">
            <a:spAutoFit/>
          </a:bodyPr>
          <a:lstStyle/>
          <a:p>
            <a:pPr marL="465138">
              <a:tabLst>
                <a:tab pos="974725" algn="l"/>
              </a:tabLst>
            </a:pPr>
            <a:r>
              <a:rPr lang="en-US" sz="1600" dirty="0" smtClean="0"/>
              <a:t> </a:t>
            </a:r>
          </a:p>
          <a:p>
            <a:pPr marL="465138">
              <a:tabLst>
                <a:tab pos="974725" algn="l"/>
              </a:tabLst>
            </a:pPr>
            <a:r>
              <a:rPr lang="en-US" sz="2000" dirty="0" smtClean="0"/>
              <a:t>The delegating school nurse will also be responsible for ongoing training and competency evaluations of the non-licensed personnel to safeguard the health and welfare of the students in their care. </a:t>
            </a:r>
          </a:p>
          <a:p>
            <a:pPr marL="465138">
              <a:tabLst>
                <a:tab pos="974725" algn="l"/>
              </a:tabLst>
            </a:pPr>
            <a:r>
              <a:rPr lang="en-US" sz="2000" dirty="0" smtClean="0"/>
              <a:t> </a:t>
            </a:r>
          </a:p>
          <a:p>
            <a:pPr marL="465138">
              <a:tabLst>
                <a:tab pos="974725" algn="l"/>
              </a:tabLst>
            </a:pPr>
            <a:r>
              <a:rPr lang="en-US" sz="2000" dirty="0" smtClean="0"/>
              <a:t>Supervision is defined as “the provision of guidance by a qualified nurse for the accomplishment of a nursing task with periodic observation and evaluation of the performance of the task.” The evaluation should include validation that the nursing task has been performed according to established standards of practice. Even when unlicensed school personnel perform the task, the nurse who delegates the task, will retain the responsibility for the outcome. Supervision of unlicensed school personnel does not require the delegating nurse to be present in the same building. The delegating school nurse should be available by phone for consultation.</a:t>
            </a:r>
          </a:p>
          <a:p>
            <a:pPr marL="465138">
              <a:tabLst>
                <a:tab pos="974725" algn="l"/>
              </a:tabLst>
            </a:pPr>
            <a:endParaRPr lang="en-US" sz="1600" dirty="0" smtClean="0"/>
          </a:p>
          <a:p>
            <a:pPr marL="465138">
              <a:tabLst>
                <a:tab pos="974725" algn="l"/>
              </a:tabLst>
            </a:pPr>
            <a:endParaRPr lang="en-US" sz="1600" dirty="0"/>
          </a:p>
        </p:txBody>
      </p:sp>
    </p:spTree>
    <p:extLst>
      <p:ext uri="{BB962C8B-B14F-4D97-AF65-F5344CB8AC3E}">
        <p14:creationId xmlns:p14="http://schemas.microsoft.com/office/powerpoint/2010/main" val="37082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954107"/>
          </a:xfrm>
          <a:prstGeom prst="rect">
            <a:avLst/>
          </a:prstGeom>
          <a:noFill/>
        </p:spPr>
        <p:txBody>
          <a:bodyPr wrap="square" rtlCol="0">
            <a:spAutoFit/>
          </a:bodyPr>
          <a:lstStyle/>
          <a:p>
            <a:r>
              <a:rPr lang="en-US" sz="2800" b="1" dirty="0" smtClean="0"/>
              <a:t>Role of Unlicensed Personnel in Medication Administration</a:t>
            </a:r>
            <a:endParaRPr lang="en-US" sz="2800" dirty="0"/>
          </a:p>
        </p:txBody>
      </p:sp>
      <p:sp>
        <p:nvSpPr>
          <p:cNvPr id="4" name="TextBox 3"/>
          <p:cNvSpPr txBox="1"/>
          <p:nvPr/>
        </p:nvSpPr>
        <p:spPr>
          <a:xfrm>
            <a:off x="609600" y="2209800"/>
            <a:ext cx="8153400" cy="4647426"/>
          </a:xfrm>
          <a:prstGeom prst="rect">
            <a:avLst/>
          </a:prstGeom>
          <a:noFill/>
        </p:spPr>
        <p:txBody>
          <a:bodyPr wrap="square" rtlCol="0">
            <a:spAutoFit/>
          </a:bodyPr>
          <a:lstStyle/>
          <a:p>
            <a:r>
              <a:rPr lang="en-US" sz="2400" dirty="0" smtClean="0"/>
              <a:t>Unlicensed </a:t>
            </a:r>
            <a:r>
              <a:rPr lang="en-US" sz="2400" dirty="0"/>
              <a:t>school </a:t>
            </a:r>
            <a:r>
              <a:rPr lang="en-US" sz="2400" dirty="0" smtClean="0"/>
              <a:t>personnel </a:t>
            </a:r>
            <a:r>
              <a:rPr lang="en-US" sz="2400" dirty="0"/>
              <a:t>may be delegated selected health services according to RCW 28A.210.260.</a:t>
            </a:r>
          </a:p>
          <a:p>
            <a:r>
              <a:rPr lang="en-US" sz="2400" dirty="0"/>
              <a:t> </a:t>
            </a:r>
          </a:p>
          <a:p>
            <a:r>
              <a:rPr lang="en-US" sz="2400" dirty="0" smtClean="0"/>
              <a:t>Unlicensed </a:t>
            </a:r>
            <a:r>
              <a:rPr lang="en-US" sz="2400" dirty="0"/>
              <a:t>school personnel should only accept delegation that he/she knows is within his/her skill set or knowledge and should always contact the supervising school nurse if unclear about administering a medication. Unlicensed personnel have the responsibility to follow school district policies and </a:t>
            </a:r>
            <a:r>
              <a:rPr lang="en-US" sz="2400" dirty="0" smtClean="0"/>
              <a:t>procedures.  </a:t>
            </a:r>
          </a:p>
          <a:p>
            <a:endParaRPr lang="en-US" sz="1600" dirty="0"/>
          </a:p>
          <a:p>
            <a:endParaRPr lang="en-US" sz="1600" dirty="0"/>
          </a:p>
          <a:p>
            <a:r>
              <a:rPr lang="en-US" sz="1600" dirty="0"/>
              <a:t> </a:t>
            </a:r>
          </a:p>
          <a:p>
            <a:endParaRPr lang="en-US" sz="1600" dirty="0"/>
          </a:p>
          <a:p>
            <a:pPr marL="465138">
              <a:tabLst>
                <a:tab pos="974725" algn="l"/>
              </a:tabLst>
            </a:pPr>
            <a:endParaRPr lang="en-US" sz="1600" dirty="0"/>
          </a:p>
        </p:txBody>
      </p:sp>
    </p:spTree>
    <p:extLst>
      <p:ext uri="{BB962C8B-B14F-4D97-AF65-F5344CB8AC3E}">
        <p14:creationId xmlns:p14="http://schemas.microsoft.com/office/powerpoint/2010/main" val="334889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05800" cy="5816977"/>
          </a:xfrm>
          <a:prstGeom prst="rect">
            <a:avLst/>
          </a:prstGeom>
        </p:spPr>
        <p:txBody>
          <a:bodyPr wrap="square">
            <a:spAutoFit/>
          </a:bodyPr>
          <a:lstStyle/>
          <a:p>
            <a:r>
              <a:rPr lang="x-none" sz="2800" b="1"/>
              <a:t>Confidentiality and Privacy</a:t>
            </a:r>
            <a:endParaRPr lang="en-US" sz="2800" b="1" i="1" dirty="0"/>
          </a:p>
          <a:p>
            <a:r>
              <a:rPr lang="en-US" dirty="0"/>
              <a:t> </a:t>
            </a:r>
            <a:endParaRPr lang="en-US" dirty="0" smtClean="0"/>
          </a:p>
          <a:p>
            <a:endParaRPr lang="en-US" dirty="0"/>
          </a:p>
          <a:p>
            <a:r>
              <a:rPr lang="en-US" sz="2200" dirty="0"/>
              <a:t>Confidentiality is a very important legal concept. The Family Educational Rights and Privacy Act (FERPA) is the federal law that protects the privacy interests of students and their educational records. Health records maintained by school employees for pre-kindergarten through grade 12 students are protected by FERPA.  </a:t>
            </a:r>
          </a:p>
          <a:p>
            <a:r>
              <a:rPr lang="en-US" sz="2200" dirty="0"/>
              <a:t> </a:t>
            </a:r>
          </a:p>
          <a:p>
            <a:r>
              <a:rPr lang="en-US" sz="2200" dirty="0"/>
              <a:t>Information regarding student health information should be shared with school personnel only on a “need to know” basis. Certain student health information may be necessary to share with school personnel who may be assisting with medication administration. This information is confidential and should not be shared with other students or school employees </a:t>
            </a:r>
            <a:endParaRPr lang="en-US" sz="2200" dirty="0" smtClean="0"/>
          </a:p>
          <a:p>
            <a:r>
              <a:rPr lang="en-US" sz="2200" dirty="0" smtClean="0"/>
              <a:t>(</a:t>
            </a:r>
            <a:r>
              <a:rPr lang="en-US" sz="2200" dirty="0"/>
              <a:t>RCW 70.02.030-050).</a:t>
            </a:r>
          </a:p>
        </p:txBody>
      </p:sp>
    </p:spTree>
    <p:extLst>
      <p:ext uri="{BB962C8B-B14F-4D97-AF65-F5344CB8AC3E}">
        <p14:creationId xmlns:p14="http://schemas.microsoft.com/office/powerpoint/2010/main" val="3735561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696200" cy="954107"/>
          </a:xfrm>
          <a:prstGeom prst="rect">
            <a:avLst/>
          </a:prstGeom>
          <a:noFill/>
        </p:spPr>
        <p:txBody>
          <a:bodyPr wrap="square" rtlCol="0">
            <a:spAutoFit/>
          </a:bodyPr>
          <a:lstStyle/>
          <a:p>
            <a:r>
              <a:rPr lang="en-US" sz="2800" b="1" dirty="0" smtClean="0"/>
              <a:t>Other Legal Considerations in Medication Administration</a:t>
            </a:r>
            <a:endParaRPr lang="en-US" sz="2800" dirty="0"/>
          </a:p>
        </p:txBody>
      </p:sp>
      <p:sp>
        <p:nvSpPr>
          <p:cNvPr id="4" name="TextBox 3"/>
          <p:cNvSpPr txBox="1"/>
          <p:nvPr/>
        </p:nvSpPr>
        <p:spPr>
          <a:xfrm>
            <a:off x="609600" y="2209800"/>
            <a:ext cx="7924800" cy="2923877"/>
          </a:xfrm>
          <a:prstGeom prst="rect">
            <a:avLst/>
          </a:prstGeom>
          <a:noFill/>
        </p:spPr>
        <p:txBody>
          <a:bodyPr wrap="square" rtlCol="0">
            <a:spAutoFit/>
          </a:bodyPr>
          <a:lstStyle/>
          <a:p>
            <a:r>
              <a:rPr lang="en-US" sz="2400" dirty="0"/>
              <a:t>All school districts should have written policies and procedures on medication administration. The purpose of these policies and procedures are to give guidance to the local school district employees and students. Each school district employee administering medications should be familiar with their district’s policies and procedures on medication administration. </a:t>
            </a:r>
          </a:p>
          <a:p>
            <a:r>
              <a:rPr lang="en-US" sz="1600" b="1" dirty="0"/>
              <a:t> </a:t>
            </a:r>
            <a:endParaRPr lang="en-US" sz="1600" dirty="0"/>
          </a:p>
        </p:txBody>
      </p:sp>
    </p:spTree>
    <p:extLst>
      <p:ext uri="{BB962C8B-B14F-4D97-AF65-F5344CB8AC3E}">
        <p14:creationId xmlns:p14="http://schemas.microsoft.com/office/powerpoint/2010/main" val="29710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696200" cy="523220"/>
          </a:xfrm>
          <a:prstGeom prst="rect">
            <a:avLst/>
          </a:prstGeom>
          <a:noFill/>
        </p:spPr>
        <p:txBody>
          <a:bodyPr wrap="square" rtlCol="0">
            <a:spAutoFit/>
          </a:bodyPr>
          <a:lstStyle/>
          <a:p>
            <a:pPr lvl="0" defTabSz="630238"/>
            <a:r>
              <a:rPr lang="en-US" sz="2800" b="1" dirty="0" smtClean="0"/>
              <a:t>Administration </a:t>
            </a:r>
            <a:r>
              <a:rPr lang="en-US" sz="2800" b="1" dirty="0"/>
              <a:t>of Medication</a:t>
            </a:r>
            <a:endParaRPr lang="en-US" sz="2800" dirty="0"/>
          </a:p>
        </p:txBody>
      </p:sp>
      <p:sp>
        <p:nvSpPr>
          <p:cNvPr id="3" name="Rectangle 2"/>
          <p:cNvSpPr/>
          <p:nvPr/>
        </p:nvSpPr>
        <p:spPr>
          <a:xfrm>
            <a:off x="591879" y="1524000"/>
            <a:ext cx="8229600" cy="3754874"/>
          </a:xfrm>
          <a:prstGeom prst="rect">
            <a:avLst/>
          </a:prstGeom>
        </p:spPr>
        <p:txBody>
          <a:bodyPr wrap="square">
            <a:spAutoFit/>
          </a:bodyPr>
          <a:lstStyle/>
          <a:p>
            <a:r>
              <a:rPr lang="en-US" b="1" dirty="0"/>
              <a:t> </a:t>
            </a:r>
            <a:endParaRPr lang="en-US" dirty="0"/>
          </a:p>
          <a:p>
            <a:pPr lvl="0">
              <a:tabLst>
                <a:tab pos="630238" algn="l"/>
              </a:tabLst>
            </a:pPr>
            <a:r>
              <a:rPr lang="en-US" sz="2000" dirty="0"/>
              <a:t>1.	Prescribed medication – whether medication requires a </a:t>
            </a:r>
            <a:r>
              <a:rPr lang="en-US" sz="2000" dirty="0" smtClean="0"/>
              <a:t>	prescription </a:t>
            </a:r>
            <a:r>
              <a:rPr lang="en-US" sz="2000" dirty="0"/>
              <a:t>or </a:t>
            </a:r>
            <a:r>
              <a:rPr lang="en-US" sz="2000" dirty="0" smtClean="0"/>
              <a:t>is over-the-counter </a:t>
            </a:r>
            <a:r>
              <a:rPr lang="en-US" sz="2000" dirty="0"/>
              <a:t>(OTC):</a:t>
            </a:r>
          </a:p>
          <a:p>
            <a:pPr>
              <a:tabLst>
                <a:tab pos="630238" algn="l"/>
              </a:tabLst>
            </a:pPr>
            <a:r>
              <a:rPr lang="en-US" sz="2000" dirty="0"/>
              <a:t> </a:t>
            </a:r>
          </a:p>
          <a:p>
            <a:pPr marL="630238">
              <a:tabLst>
                <a:tab pos="630238" algn="l"/>
              </a:tabLst>
            </a:pPr>
            <a:r>
              <a:rPr lang="en-US" sz="2000" dirty="0"/>
              <a:t>Prescribed medication must be sent to the school in the </a:t>
            </a:r>
            <a:r>
              <a:rPr lang="en-US" sz="2000" u="sng" dirty="0"/>
              <a:t>original</a:t>
            </a:r>
            <a:r>
              <a:rPr lang="en-US" sz="2000" dirty="0"/>
              <a:t> labeled container and the label shall include: </a:t>
            </a:r>
          </a:p>
          <a:p>
            <a:pPr>
              <a:tabLst>
                <a:tab pos="630238" algn="l"/>
              </a:tabLst>
            </a:pPr>
            <a:r>
              <a:rPr lang="en-US" sz="2000" dirty="0"/>
              <a:t> </a:t>
            </a:r>
          </a:p>
          <a:p>
            <a:pPr lvl="0">
              <a:tabLst>
                <a:tab pos="630238" algn="l"/>
              </a:tabLst>
            </a:pPr>
            <a:r>
              <a:rPr lang="en-US" sz="2000" dirty="0"/>
              <a:t>	a.	</a:t>
            </a:r>
            <a:r>
              <a:rPr lang="en-US" sz="2000" dirty="0" smtClean="0"/>
              <a:t> Name </a:t>
            </a:r>
            <a:r>
              <a:rPr lang="en-US" sz="2000" dirty="0"/>
              <a:t>of the student</a:t>
            </a:r>
          </a:p>
          <a:p>
            <a:pPr lvl="0">
              <a:tabLst>
                <a:tab pos="630238" algn="l"/>
              </a:tabLst>
            </a:pPr>
            <a:r>
              <a:rPr lang="en-US" sz="2000" dirty="0"/>
              <a:t>	b.	</a:t>
            </a:r>
            <a:r>
              <a:rPr lang="en-US" sz="2000" dirty="0" smtClean="0"/>
              <a:t> Expiration </a:t>
            </a:r>
            <a:r>
              <a:rPr lang="en-US" sz="2000" dirty="0"/>
              <a:t>date of the medication</a:t>
            </a:r>
          </a:p>
          <a:p>
            <a:pPr lvl="0">
              <a:tabLst>
                <a:tab pos="630238" algn="l"/>
              </a:tabLst>
            </a:pPr>
            <a:r>
              <a:rPr lang="en-US" sz="2000" dirty="0"/>
              <a:t>	c.	</a:t>
            </a:r>
            <a:r>
              <a:rPr lang="en-US" sz="2000" dirty="0" smtClean="0"/>
              <a:t> Name </a:t>
            </a:r>
            <a:r>
              <a:rPr lang="en-US" sz="2000" dirty="0"/>
              <a:t>of the medication, dosage and strength of medication</a:t>
            </a:r>
          </a:p>
          <a:p>
            <a:pPr lvl="0">
              <a:tabLst>
                <a:tab pos="630238" algn="l"/>
              </a:tabLst>
            </a:pPr>
            <a:r>
              <a:rPr lang="en-US" sz="2000" dirty="0"/>
              <a:t>	d.	</a:t>
            </a:r>
            <a:r>
              <a:rPr lang="en-US" sz="2000" dirty="0" smtClean="0"/>
              <a:t> Route </a:t>
            </a:r>
            <a:r>
              <a:rPr lang="en-US" sz="2000" dirty="0"/>
              <a:t>of administration </a:t>
            </a:r>
          </a:p>
          <a:p>
            <a:pPr lvl="0">
              <a:tabLst>
                <a:tab pos="630238" algn="l"/>
              </a:tabLst>
            </a:pPr>
            <a:r>
              <a:rPr lang="en-US" sz="2000" dirty="0"/>
              <a:t>	e.	</a:t>
            </a:r>
            <a:r>
              <a:rPr lang="en-US" sz="2000" dirty="0" smtClean="0"/>
              <a:t> Frequency </a:t>
            </a:r>
            <a:r>
              <a:rPr lang="en-US" sz="2000" dirty="0"/>
              <a:t>of medication </a:t>
            </a:r>
          </a:p>
        </p:txBody>
      </p:sp>
    </p:spTree>
    <p:extLst>
      <p:ext uri="{BB962C8B-B14F-4D97-AF65-F5344CB8AC3E}">
        <p14:creationId xmlns:p14="http://schemas.microsoft.com/office/powerpoint/2010/main" val="2092936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23220"/>
          </a:xfrm>
          <a:prstGeom prst="rect">
            <a:avLst/>
          </a:prstGeom>
          <a:noFill/>
        </p:spPr>
        <p:txBody>
          <a:bodyPr wrap="square" rtlCol="0">
            <a:spAutoFit/>
          </a:bodyPr>
          <a:lstStyle/>
          <a:p>
            <a:pPr>
              <a:tabLst>
                <a:tab pos="630238" algn="l"/>
              </a:tabLst>
            </a:pPr>
            <a:r>
              <a:rPr lang="en-US" sz="2800" b="1" dirty="0" smtClean="0"/>
              <a:t>Administration of Medication </a:t>
            </a:r>
            <a:endParaRPr lang="en-US" sz="2800" dirty="0"/>
          </a:p>
        </p:txBody>
      </p:sp>
      <p:sp>
        <p:nvSpPr>
          <p:cNvPr id="4" name="TextBox 3"/>
          <p:cNvSpPr txBox="1"/>
          <p:nvPr/>
        </p:nvSpPr>
        <p:spPr>
          <a:xfrm>
            <a:off x="609600" y="1491813"/>
            <a:ext cx="8153400" cy="3970318"/>
          </a:xfrm>
          <a:prstGeom prst="rect">
            <a:avLst/>
          </a:prstGeom>
          <a:noFill/>
        </p:spPr>
        <p:txBody>
          <a:bodyPr wrap="square" rtlCol="0">
            <a:spAutoFit/>
          </a:bodyPr>
          <a:lstStyle/>
          <a:p>
            <a:pPr marL="630238" lvl="0">
              <a:tabLst>
                <a:tab pos="630238" algn="l"/>
              </a:tabLst>
            </a:pPr>
            <a:r>
              <a:rPr lang="en-US" sz="2000" dirty="0" smtClean="0"/>
              <a:t>f.	Name and address of the pharmacy</a:t>
            </a:r>
            <a:r>
              <a:rPr lang="en-US" sz="2000" b="1" dirty="0" smtClean="0"/>
              <a:t>*</a:t>
            </a:r>
            <a:endParaRPr lang="en-US" sz="2000" dirty="0" smtClean="0"/>
          </a:p>
          <a:p>
            <a:pPr marL="630238" lvl="0">
              <a:tabLst>
                <a:tab pos="630238" algn="l"/>
              </a:tabLst>
            </a:pPr>
            <a:r>
              <a:rPr lang="en-US" sz="2000" dirty="0" smtClean="0"/>
              <a:t>g.	Name of the prescribing health care provider</a:t>
            </a:r>
            <a:r>
              <a:rPr lang="en-US" sz="2000" b="1" dirty="0" smtClean="0"/>
              <a:t>*</a:t>
            </a:r>
            <a:endParaRPr lang="en-US" sz="2000" dirty="0" smtClean="0"/>
          </a:p>
          <a:p>
            <a:pPr marL="630238" lvl="0">
              <a:tabLst>
                <a:tab pos="630238" algn="l"/>
              </a:tabLst>
            </a:pPr>
            <a:r>
              <a:rPr lang="en-US" sz="2000" dirty="0" smtClean="0"/>
              <a:t>h.	Date the prescription was dispensed</a:t>
            </a:r>
            <a:r>
              <a:rPr lang="en-US" sz="2000" b="1" dirty="0" smtClean="0"/>
              <a:t>*</a:t>
            </a:r>
            <a:endParaRPr lang="en-US" sz="2000" dirty="0" smtClean="0"/>
          </a:p>
          <a:p>
            <a:pPr>
              <a:tabLst>
                <a:tab pos="630238" algn="l"/>
              </a:tabLst>
            </a:pPr>
            <a:r>
              <a:rPr lang="en-US" sz="2000" dirty="0" smtClean="0"/>
              <a:t> </a:t>
            </a:r>
          </a:p>
          <a:p>
            <a:pPr>
              <a:tabLst>
                <a:tab pos="630238" algn="l"/>
              </a:tabLst>
            </a:pPr>
            <a:r>
              <a:rPr lang="en-US" sz="2000" b="1" dirty="0" smtClean="0"/>
              <a:t>	*</a:t>
            </a:r>
            <a:r>
              <a:rPr lang="en-US" sz="2000" dirty="0" smtClean="0"/>
              <a:t>These would be included only on prescription medications 	from the pharmacy.</a:t>
            </a:r>
          </a:p>
          <a:p>
            <a:pPr>
              <a:tabLst>
                <a:tab pos="630238" algn="l"/>
              </a:tabLst>
            </a:pPr>
            <a:r>
              <a:rPr lang="en-US" sz="2000" dirty="0" smtClean="0"/>
              <a:t> </a:t>
            </a:r>
          </a:p>
          <a:p>
            <a:pPr marL="630238">
              <a:tabLst>
                <a:tab pos="630238" algn="l"/>
              </a:tabLst>
            </a:pPr>
            <a:r>
              <a:rPr lang="en-US" sz="2000" dirty="0" smtClean="0"/>
              <a:t>An authorization form completed by the parent/legal guardian and the student’s health care provider (HCP) must be kept in the medication notebook and is only valid for the current school year.</a:t>
            </a:r>
          </a:p>
          <a:p>
            <a:pPr>
              <a:tabLst>
                <a:tab pos="630238" algn="l"/>
              </a:tabLst>
            </a:pPr>
            <a:r>
              <a:rPr lang="en-US" sz="1600" dirty="0" smtClean="0"/>
              <a:t> </a:t>
            </a:r>
          </a:p>
          <a:p>
            <a:pPr marL="465138">
              <a:tabLst>
                <a:tab pos="630238" algn="l"/>
              </a:tabLst>
            </a:pPr>
            <a:endParaRPr lang="en-US" sz="1600" dirty="0"/>
          </a:p>
        </p:txBody>
      </p:sp>
    </p:spTree>
    <p:extLst>
      <p:ext uri="{BB962C8B-B14F-4D97-AF65-F5344CB8AC3E}">
        <p14:creationId xmlns:p14="http://schemas.microsoft.com/office/powerpoint/2010/main" val="2188220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828800"/>
            <a:ext cx="7924800" cy="3447098"/>
          </a:xfrm>
          <a:prstGeom prst="rect">
            <a:avLst/>
          </a:prstGeom>
        </p:spPr>
        <p:txBody>
          <a:bodyPr wrap="square">
            <a:spAutoFit/>
          </a:bodyPr>
          <a:lstStyle/>
          <a:p>
            <a:pPr>
              <a:tabLst>
                <a:tab pos="630238" algn="l"/>
              </a:tabLst>
            </a:pPr>
            <a:endParaRPr lang="en-US" dirty="0"/>
          </a:p>
          <a:p>
            <a:pPr>
              <a:tabLst>
                <a:tab pos="630238" algn="l"/>
              </a:tabLst>
            </a:pPr>
            <a:r>
              <a:rPr lang="en-US" sz="2000" dirty="0"/>
              <a:t>2.	Student self-medication </a:t>
            </a:r>
          </a:p>
          <a:p>
            <a:pPr>
              <a:tabLst>
                <a:tab pos="630238" algn="l"/>
              </a:tabLst>
            </a:pPr>
            <a:r>
              <a:rPr lang="en-US" sz="2000" dirty="0"/>
              <a:t> </a:t>
            </a:r>
          </a:p>
          <a:p>
            <a:pPr marL="630238">
              <a:tabLst>
                <a:tab pos="630238" algn="l"/>
              </a:tabLst>
            </a:pPr>
            <a:r>
              <a:rPr lang="en-US" sz="2000" dirty="0"/>
              <a:t>Student self-medication is allowed in certain situations, with a written health care provider’s authorization, that allows a student to responsibly carry self-administered medication (e.g</a:t>
            </a:r>
            <a:r>
              <a:rPr lang="en-US" sz="2000" dirty="0" smtClean="0"/>
              <a:t>., </a:t>
            </a:r>
            <a:r>
              <a:rPr lang="en-US" sz="2000" dirty="0"/>
              <a:t>EpiPen® or asthma inhaler). An authorization form must be completed by the parent/guardian and health care provider and on file in the school. This authorization must be renewed each school year and be approved by the school nurse. Documentation from the prescribing HCP shall include: </a:t>
            </a:r>
          </a:p>
        </p:txBody>
      </p:sp>
      <p:sp>
        <p:nvSpPr>
          <p:cNvPr id="3" name="TextBox 2"/>
          <p:cNvSpPr txBox="1"/>
          <p:nvPr/>
        </p:nvSpPr>
        <p:spPr>
          <a:xfrm>
            <a:off x="519223" y="605135"/>
            <a:ext cx="7696200" cy="523220"/>
          </a:xfrm>
          <a:prstGeom prst="rect">
            <a:avLst/>
          </a:prstGeom>
          <a:noFill/>
        </p:spPr>
        <p:txBody>
          <a:bodyPr wrap="square" rtlCol="0">
            <a:spAutoFit/>
          </a:bodyPr>
          <a:lstStyle/>
          <a:p>
            <a:pPr>
              <a:tabLst>
                <a:tab pos="630238" algn="l"/>
              </a:tabLst>
            </a:pPr>
            <a:r>
              <a:rPr lang="en-US" sz="2800" b="1" dirty="0" smtClean="0"/>
              <a:t>Administration of Medication </a:t>
            </a:r>
            <a:endParaRPr lang="en-US" sz="2800" dirty="0"/>
          </a:p>
        </p:txBody>
      </p:sp>
    </p:spTree>
    <p:extLst>
      <p:ext uri="{BB962C8B-B14F-4D97-AF65-F5344CB8AC3E}">
        <p14:creationId xmlns:p14="http://schemas.microsoft.com/office/powerpoint/2010/main" val="47221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7195" y="685800"/>
            <a:ext cx="7696200" cy="523220"/>
          </a:xfrm>
          <a:prstGeom prst="rect">
            <a:avLst/>
          </a:prstGeom>
          <a:noFill/>
        </p:spPr>
        <p:txBody>
          <a:bodyPr wrap="square" rtlCol="0">
            <a:spAutoFit/>
          </a:bodyPr>
          <a:lstStyle/>
          <a:p>
            <a:pPr>
              <a:tabLst>
                <a:tab pos="630238" algn="l"/>
              </a:tabLst>
            </a:pPr>
            <a:r>
              <a:rPr lang="en-US" sz="2800" b="1" dirty="0" smtClean="0"/>
              <a:t>Administration of Medication </a:t>
            </a:r>
            <a:endParaRPr lang="en-US" sz="2800" dirty="0"/>
          </a:p>
        </p:txBody>
      </p:sp>
      <p:sp>
        <p:nvSpPr>
          <p:cNvPr id="4" name="TextBox 3"/>
          <p:cNvSpPr txBox="1"/>
          <p:nvPr/>
        </p:nvSpPr>
        <p:spPr>
          <a:xfrm>
            <a:off x="368595" y="1905000"/>
            <a:ext cx="8153400" cy="3108543"/>
          </a:xfrm>
          <a:prstGeom prst="rect">
            <a:avLst/>
          </a:prstGeom>
          <a:noFill/>
        </p:spPr>
        <p:txBody>
          <a:bodyPr wrap="square" rtlCol="0">
            <a:spAutoFit/>
          </a:bodyPr>
          <a:lstStyle/>
          <a:p>
            <a:pPr marL="1031875" lvl="0" indent="-401638"/>
            <a:r>
              <a:rPr lang="en-US" sz="2000" dirty="0" smtClean="0"/>
              <a:t>a.	The </a:t>
            </a:r>
            <a:r>
              <a:rPr lang="en-US" sz="2000" dirty="0"/>
              <a:t>student has demonstrated proper technique and is </a:t>
            </a:r>
            <a:r>
              <a:rPr lang="en-US" sz="2000" dirty="0" smtClean="0"/>
              <a:t>capable </a:t>
            </a:r>
            <a:r>
              <a:rPr lang="en-US" sz="2000" dirty="0"/>
              <a:t>of </a:t>
            </a:r>
            <a:r>
              <a:rPr lang="en-US" sz="2000" dirty="0" smtClean="0"/>
              <a:t>administering </a:t>
            </a:r>
            <a:r>
              <a:rPr lang="en-US" sz="2000" dirty="0"/>
              <a:t>the prescribed medication</a:t>
            </a:r>
          </a:p>
          <a:p>
            <a:pPr marL="1031875" lvl="0" indent="-401638"/>
            <a:r>
              <a:rPr lang="en-US" sz="2000" dirty="0" smtClean="0"/>
              <a:t>b.	The </a:t>
            </a:r>
            <a:r>
              <a:rPr lang="en-US" sz="2000" dirty="0"/>
              <a:t>name and purpose of the medication</a:t>
            </a:r>
          </a:p>
          <a:p>
            <a:pPr marL="1031875" lvl="0" indent="-401638"/>
            <a:r>
              <a:rPr lang="en-US" sz="2000" dirty="0" smtClean="0"/>
              <a:t>c.	The </a:t>
            </a:r>
            <a:r>
              <a:rPr lang="en-US" sz="2000" dirty="0"/>
              <a:t>prescribed dosage of the medication</a:t>
            </a:r>
          </a:p>
          <a:p>
            <a:pPr marL="1031875" indent="-401638"/>
            <a:r>
              <a:rPr lang="en-US" sz="2000" dirty="0"/>
              <a:t>d. </a:t>
            </a:r>
            <a:r>
              <a:rPr lang="en-US" sz="2000" dirty="0" smtClean="0"/>
              <a:t>	The </a:t>
            </a:r>
            <a:r>
              <a:rPr lang="en-US" sz="2000" dirty="0"/>
              <a:t>times at which or circumstances under which the </a:t>
            </a:r>
            <a:r>
              <a:rPr lang="en-US" sz="2000" dirty="0" smtClean="0"/>
              <a:t>	  medication </a:t>
            </a:r>
            <a:r>
              <a:rPr lang="en-US" sz="2000" dirty="0"/>
              <a:t>may be </a:t>
            </a:r>
            <a:r>
              <a:rPr lang="en-US" sz="2000" dirty="0" smtClean="0"/>
              <a:t>given   </a:t>
            </a:r>
            <a:endParaRPr lang="en-US" sz="2000" dirty="0"/>
          </a:p>
          <a:p>
            <a:pPr marL="1031875" indent="-401638"/>
            <a:r>
              <a:rPr lang="en-US" sz="2000" dirty="0"/>
              <a:t>e.  </a:t>
            </a:r>
            <a:r>
              <a:rPr lang="en-US" sz="2000" dirty="0" smtClean="0"/>
              <a:t>The </a:t>
            </a:r>
            <a:r>
              <a:rPr lang="en-US" sz="2000" dirty="0"/>
              <a:t>period of time for which the medication is prescribed</a:t>
            </a:r>
          </a:p>
          <a:p>
            <a:pPr marL="1031875" indent="-401638"/>
            <a:r>
              <a:rPr lang="en-US" sz="2000" dirty="0"/>
              <a:t>f.  </a:t>
            </a:r>
            <a:r>
              <a:rPr lang="en-US" sz="2000" dirty="0" smtClean="0"/>
              <a:t> The </a:t>
            </a:r>
            <a:r>
              <a:rPr lang="en-US" sz="2000" dirty="0"/>
              <a:t>side effects and further instructions if order is for more </a:t>
            </a:r>
            <a:r>
              <a:rPr lang="en-US" sz="2000" dirty="0" smtClean="0"/>
              <a:t>  than </a:t>
            </a:r>
            <a:r>
              <a:rPr lang="en-US" sz="2000" dirty="0"/>
              <a:t>fifteen </a:t>
            </a:r>
            <a:r>
              <a:rPr lang="en-US" sz="2000" dirty="0" smtClean="0"/>
              <a:t>days</a:t>
            </a:r>
            <a:r>
              <a:rPr lang="en-US" sz="2000" dirty="0"/>
              <a:t>.</a:t>
            </a:r>
          </a:p>
          <a:p>
            <a:pPr marL="630238" lvl="0"/>
            <a:endParaRPr lang="en-US" sz="1600" dirty="0"/>
          </a:p>
        </p:txBody>
      </p:sp>
    </p:spTree>
    <p:extLst>
      <p:ext uri="{BB962C8B-B14F-4D97-AF65-F5344CB8AC3E}">
        <p14:creationId xmlns:p14="http://schemas.microsoft.com/office/powerpoint/2010/main" val="1153108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47800"/>
            <a:ext cx="7772400" cy="4370427"/>
          </a:xfrm>
          <a:prstGeom prst="rect">
            <a:avLst/>
          </a:prstGeom>
        </p:spPr>
        <p:txBody>
          <a:bodyPr wrap="square">
            <a:spAutoFit/>
          </a:bodyPr>
          <a:lstStyle/>
          <a:p>
            <a:pPr marL="569913" defTabSz="630238"/>
            <a:endParaRPr lang="en-US" dirty="0"/>
          </a:p>
          <a:p>
            <a:pPr>
              <a:tabLst>
                <a:tab pos="569913" algn="l"/>
              </a:tabLst>
            </a:pPr>
            <a:r>
              <a:rPr lang="en-US" sz="2000" dirty="0" smtClean="0"/>
              <a:t>3.   </a:t>
            </a:r>
            <a:r>
              <a:rPr lang="en-US" sz="2000" dirty="0"/>
              <a:t>	Medication safety</a:t>
            </a:r>
          </a:p>
          <a:p>
            <a:pPr>
              <a:tabLst>
                <a:tab pos="569913" algn="l"/>
              </a:tabLst>
            </a:pPr>
            <a:r>
              <a:rPr lang="en-US" sz="2000" dirty="0"/>
              <a:t> </a:t>
            </a:r>
          </a:p>
          <a:p>
            <a:pPr marL="569913">
              <a:tabLst>
                <a:tab pos="749300" algn="l"/>
              </a:tabLst>
            </a:pPr>
            <a:r>
              <a:rPr lang="en-US" sz="2000" dirty="0"/>
              <a:t>Except for “self-carry” medications, all medication should be brought to the school by a parent or guardian and picked up. </a:t>
            </a:r>
          </a:p>
          <a:p>
            <a:pPr marL="569913">
              <a:tabLst>
                <a:tab pos="749300" algn="l"/>
              </a:tabLst>
            </a:pPr>
            <a:r>
              <a:rPr lang="en-US" sz="2000" dirty="0"/>
              <a:t> </a:t>
            </a:r>
          </a:p>
          <a:p>
            <a:pPr marL="569913">
              <a:tabLst>
                <a:tab pos="749300" algn="l"/>
              </a:tabLst>
            </a:pPr>
            <a:r>
              <a:rPr lang="en-US" sz="2000" dirty="0"/>
              <a:t>Prescribed medication should be counted and the number of pills received should be noted on the Medication Administration Record and signed by two adults.</a:t>
            </a:r>
          </a:p>
          <a:p>
            <a:pPr marL="569913">
              <a:tabLst>
                <a:tab pos="749300" algn="l"/>
              </a:tabLst>
            </a:pPr>
            <a:r>
              <a:rPr lang="en-US" sz="2000" dirty="0"/>
              <a:t> </a:t>
            </a:r>
          </a:p>
          <a:p>
            <a:pPr marL="569913">
              <a:tabLst>
                <a:tab pos="749300" algn="l"/>
              </a:tabLst>
            </a:pPr>
            <a:r>
              <a:rPr lang="en-US" sz="2000" dirty="0"/>
              <a:t>Medication shall only be administered according to the health care provider’s instructions on the Medication Authorization form and this should match the information on the prescription label.  </a:t>
            </a:r>
          </a:p>
        </p:txBody>
      </p:sp>
      <p:sp>
        <p:nvSpPr>
          <p:cNvPr id="3" name="TextBox 2"/>
          <p:cNvSpPr txBox="1"/>
          <p:nvPr/>
        </p:nvSpPr>
        <p:spPr>
          <a:xfrm>
            <a:off x="609600" y="536944"/>
            <a:ext cx="7696200" cy="523220"/>
          </a:xfrm>
          <a:prstGeom prst="rect">
            <a:avLst/>
          </a:prstGeom>
          <a:noFill/>
        </p:spPr>
        <p:txBody>
          <a:bodyPr wrap="square" rtlCol="0">
            <a:spAutoFit/>
          </a:bodyPr>
          <a:lstStyle/>
          <a:p>
            <a:pPr>
              <a:tabLst>
                <a:tab pos="569913" algn="l"/>
              </a:tabLst>
            </a:pPr>
            <a:r>
              <a:rPr lang="en-US" sz="2800" b="1" dirty="0" smtClean="0"/>
              <a:t>Administration of Medication</a:t>
            </a:r>
            <a:endParaRPr lang="en-US" sz="2800" dirty="0"/>
          </a:p>
        </p:txBody>
      </p:sp>
    </p:spTree>
    <p:extLst>
      <p:ext uri="{BB962C8B-B14F-4D97-AF65-F5344CB8AC3E}">
        <p14:creationId xmlns:p14="http://schemas.microsoft.com/office/powerpoint/2010/main" val="928837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23220"/>
          </a:xfrm>
          <a:prstGeom prst="rect">
            <a:avLst/>
          </a:prstGeom>
          <a:noFill/>
        </p:spPr>
        <p:txBody>
          <a:bodyPr wrap="square" rtlCol="0">
            <a:spAutoFit/>
          </a:bodyPr>
          <a:lstStyle/>
          <a:p>
            <a:pPr>
              <a:tabLst>
                <a:tab pos="749300" algn="l"/>
              </a:tabLst>
            </a:pPr>
            <a:r>
              <a:rPr lang="en-US" sz="2800" b="1" dirty="0" smtClean="0"/>
              <a:t>Administration of Medication </a:t>
            </a:r>
            <a:endParaRPr lang="en-US" sz="2800" dirty="0"/>
          </a:p>
        </p:txBody>
      </p:sp>
      <p:sp>
        <p:nvSpPr>
          <p:cNvPr id="4" name="TextBox 3"/>
          <p:cNvSpPr txBox="1"/>
          <p:nvPr/>
        </p:nvSpPr>
        <p:spPr>
          <a:xfrm>
            <a:off x="266700" y="1600200"/>
            <a:ext cx="8382000" cy="4154984"/>
          </a:xfrm>
          <a:prstGeom prst="rect">
            <a:avLst/>
          </a:prstGeom>
          <a:noFill/>
        </p:spPr>
        <p:txBody>
          <a:bodyPr wrap="square" rtlCol="0">
            <a:spAutoFit/>
          </a:bodyPr>
          <a:lstStyle/>
          <a:p>
            <a:pPr marL="793750"/>
            <a:r>
              <a:rPr lang="en-US" sz="2200" dirty="0"/>
              <a:t>Discrepancies that exist between the information on the Parent/Guardian Authorization Form and the prescription label will require one of the following:</a:t>
            </a:r>
          </a:p>
          <a:p>
            <a:pPr marL="793750"/>
            <a:r>
              <a:rPr lang="en-US" sz="2200" dirty="0"/>
              <a:t>			</a:t>
            </a:r>
          </a:p>
          <a:p>
            <a:pPr marL="793750"/>
            <a:r>
              <a:rPr lang="en-US" sz="2200" dirty="0"/>
              <a:t>	</a:t>
            </a:r>
            <a:r>
              <a:rPr lang="en-US" sz="2200" dirty="0" smtClean="0"/>
              <a:t>a</a:t>
            </a:r>
            <a:r>
              <a:rPr lang="en-US" sz="2200" dirty="0"/>
              <a:t>.  New authorization form completed by the </a:t>
            </a:r>
            <a:r>
              <a:rPr lang="en-US" sz="2200" dirty="0" smtClean="0"/>
              <a:t>		     parent/guardian </a:t>
            </a:r>
            <a:r>
              <a:rPr lang="en-US" sz="2200" dirty="0"/>
              <a:t>and HCP</a:t>
            </a:r>
          </a:p>
          <a:p>
            <a:pPr marL="1319213" indent="-525463"/>
            <a:r>
              <a:rPr lang="en-US" sz="2200" dirty="0" smtClean="0"/>
              <a:t>  b</a:t>
            </a:r>
            <a:r>
              <a:rPr lang="en-US" sz="2200" dirty="0"/>
              <a:t>. </a:t>
            </a:r>
            <a:r>
              <a:rPr lang="en-US" sz="2200" dirty="0" smtClean="0"/>
              <a:t>New </a:t>
            </a:r>
            <a:r>
              <a:rPr lang="en-US" sz="2200" dirty="0"/>
              <a:t>prescription bottle or label issued by the </a:t>
            </a:r>
            <a:r>
              <a:rPr lang="en-US" sz="2200" dirty="0" smtClean="0"/>
              <a:t>     pharmacy</a:t>
            </a:r>
            <a:endParaRPr lang="en-US" sz="2200" dirty="0"/>
          </a:p>
          <a:p>
            <a:pPr marL="793750"/>
            <a:r>
              <a:rPr lang="en-US" sz="2200" dirty="0"/>
              <a:t> </a:t>
            </a:r>
          </a:p>
          <a:p>
            <a:pPr marL="793750"/>
            <a:r>
              <a:rPr lang="en-US" sz="2200" dirty="0"/>
              <a:t>Medications shall not be given beyond the date specified on the authorization form,  </a:t>
            </a:r>
            <a:r>
              <a:rPr lang="en-US" sz="2200" dirty="0" smtClean="0"/>
              <a:t>or </a:t>
            </a:r>
            <a:r>
              <a:rPr lang="en-US" sz="2200" dirty="0"/>
              <a:t>beyond the expiration date on the label. </a:t>
            </a:r>
          </a:p>
        </p:txBody>
      </p:sp>
    </p:spTree>
    <p:extLst>
      <p:ext uri="{BB962C8B-B14F-4D97-AF65-F5344CB8AC3E}">
        <p14:creationId xmlns:p14="http://schemas.microsoft.com/office/powerpoint/2010/main" val="95407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930" y="1828800"/>
            <a:ext cx="7467600" cy="3831818"/>
          </a:xfrm>
          <a:prstGeom prst="rect">
            <a:avLst/>
          </a:prstGeom>
        </p:spPr>
        <p:txBody>
          <a:bodyPr wrap="square">
            <a:spAutoFit/>
          </a:bodyPr>
          <a:lstStyle/>
          <a:p>
            <a:pPr marL="285750" indent="-285750">
              <a:lnSpc>
                <a:spcPct val="150000"/>
              </a:lnSpc>
              <a:buFont typeface="Arial" pitchFamily="34" charset="0"/>
              <a:buChar char="•"/>
            </a:pPr>
            <a:endParaRPr lang="en-US" dirty="0"/>
          </a:p>
          <a:p>
            <a:pPr marL="285750" indent="-285750">
              <a:lnSpc>
                <a:spcPct val="150000"/>
              </a:lnSpc>
              <a:buFont typeface="Arial" pitchFamily="34" charset="0"/>
              <a:buChar char="•"/>
            </a:pPr>
            <a:r>
              <a:rPr lang="en-US" dirty="0"/>
              <a:t>Understand appropriate and correct documentation of medication administration</a:t>
            </a:r>
          </a:p>
          <a:p>
            <a:pPr marL="285750" indent="-285750">
              <a:lnSpc>
                <a:spcPct val="150000"/>
              </a:lnSpc>
              <a:buFont typeface="Arial" pitchFamily="34" charset="0"/>
              <a:buChar char="•"/>
            </a:pPr>
            <a:r>
              <a:rPr lang="en-US" dirty="0"/>
              <a:t>Understand proper action and documentation necessary for refusal and omission of scheduled medications</a:t>
            </a:r>
          </a:p>
          <a:p>
            <a:pPr marL="285750" indent="-285750">
              <a:lnSpc>
                <a:spcPct val="150000"/>
              </a:lnSpc>
              <a:buFont typeface="Arial" pitchFamily="34" charset="0"/>
              <a:buChar char="•"/>
            </a:pPr>
            <a:r>
              <a:rPr lang="en-US" dirty="0"/>
              <a:t>Understand prevention of medication efforts and incident reporting</a:t>
            </a:r>
          </a:p>
          <a:p>
            <a:pPr marL="285750" indent="-285750">
              <a:lnSpc>
                <a:spcPct val="150000"/>
              </a:lnSpc>
              <a:buFont typeface="Arial" pitchFamily="34" charset="0"/>
              <a:buChar char="•"/>
            </a:pPr>
            <a:r>
              <a:rPr lang="en-US" dirty="0"/>
              <a:t>Recognize when it is appropriate to contact additional resources (i.e</a:t>
            </a:r>
            <a:r>
              <a:rPr lang="en-US" dirty="0" smtClean="0"/>
              <a:t>., </a:t>
            </a:r>
            <a:r>
              <a:rPr lang="en-US" dirty="0"/>
              <a:t>nurses, physicians, poison control and emergency medical services)</a:t>
            </a:r>
          </a:p>
        </p:txBody>
      </p:sp>
      <p:sp>
        <p:nvSpPr>
          <p:cNvPr id="3" name="TextBox 2"/>
          <p:cNvSpPr txBox="1"/>
          <p:nvPr/>
        </p:nvSpPr>
        <p:spPr>
          <a:xfrm>
            <a:off x="461630" y="854210"/>
            <a:ext cx="7696200" cy="584775"/>
          </a:xfrm>
          <a:prstGeom prst="rect">
            <a:avLst/>
          </a:prstGeom>
          <a:noFill/>
        </p:spPr>
        <p:txBody>
          <a:bodyPr wrap="square" rtlCol="0">
            <a:spAutoFit/>
          </a:bodyPr>
          <a:lstStyle/>
          <a:p>
            <a:r>
              <a:rPr lang="en-US" sz="3200" b="1" dirty="0" smtClean="0"/>
              <a:t>Course Objectives</a:t>
            </a:r>
            <a:endParaRPr lang="en-US" sz="3200" b="1" dirty="0"/>
          </a:p>
        </p:txBody>
      </p:sp>
    </p:spTree>
    <p:extLst>
      <p:ext uri="{BB962C8B-B14F-4D97-AF65-F5344CB8AC3E}">
        <p14:creationId xmlns:p14="http://schemas.microsoft.com/office/powerpoint/2010/main" val="806084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23220"/>
          </a:xfrm>
          <a:prstGeom prst="rect">
            <a:avLst/>
          </a:prstGeom>
          <a:noFill/>
        </p:spPr>
        <p:txBody>
          <a:bodyPr wrap="square" rtlCol="0">
            <a:spAutoFit/>
          </a:bodyPr>
          <a:lstStyle/>
          <a:p>
            <a:pPr>
              <a:tabLst>
                <a:tab pos="749300" algn="l"/>
              </a:tabLst>
            </a:pPr>
            <a:r>
              <a:rPr lang="en-US" sz="2800" b="1" dirty="0" smtClean="0"/>
              <a:t>Administration of Medication</a:t>
            </a:r>
            <a:endParaRPr lang="en-US" sz="2800" dirty="0"/>
          </a:p>
        </p:txBody>
      </p:sp>
      <p:sp>
        <p:nvSpPr>
          <p:cNvPr id="4" name="TextBox 3"/>
          <p:cNvSpPr txBox="1"/>
          <p:nvPr/>
        </p:nvSpPr>
        <p:spPr>
          <a:xfrm>
            <a:off x="611372" y="1676400"/>
            <a:ext cx="7924800" cy="4031873"/>
          </a:xfrm>
          <a:prstGeom prst="rect">
            <a:avLst/>
          </a:prstGeom>
          <a:noFill/>
        </p:spPr>
        <p:txBody>
          <a:bodyPr wrap="square" rtlCol="0">
            <a:spAutoFit/>
          </a:bodyPr>
          <a:lstStyle/>
          <a:p>
            <a:pPr defTabSz="749300"/>
            <a:r>
              <a:rPr lang="en-US" sz="2000" dirty="0" smtClean="0"/>
              <a:t>4. 	Changes </a:t>
            </a:r>
            <a:r>
              <a:rPr lang="en-US" sz="2000" dirty="0"/>
              <a:t>in medication</a:t>
            </a:r>
          </a:p>
          <a:p>
            <a:r>
              <a:rPr lang="en-US" sz="2000" dirty="0"/>
              <a:t> </a:t>
            </a:r>
          </a:p>
          <a:p>
            <a:pPr marL="749300"/>
            <a:r>
              <a:rPr lang="en-US" sz="2000" dirty="0"/>
              <a:t>The authorization to administer medication is only valid for the current school year or until treatment changes. A new Authorization for Medication Administration form must be obtained whenever there is a change to the medication, dosage, time and/or frequency and a new prescription bottle (or medication label if applicable) from the pharmacy indicating the prescription change.  </a:t>
            </a:r>
          </a:p>
          <a:p>
            <a:pPr marL="749300"/>
            <a:r>
              <a:rPr lang="en-US" sz="2000" dirty="0"/>
              <a:t> </a:t>
            </a:r>
          </a:p>
          <a:p>
            <a:pPr marL="749300"/>
            <a:r>
              <a:rPr lang="en-US" sz="2000" dirty="0"/>
              <a:t>Nurses may only accept medication orders as prescribed by HCPs with prescriptive authority. </a:t>
            </a:r>
            <a:endParaRPr lang="en-US" sz="2000" dirty="0" smtClean="0"/>
          </a:p>
          <a:p>
            <a:pPr marL="749300"/>
            <a:endParaRPr lang="en-US" sz="1600" dirty="0"/>
          </a:p>
        </p:txBody>
      </p:sp>
    </p:spTree>
    <p:extLst>
      <p:ext uri="{BB962C8B-B14F-4D97-AF65-F5344CB8AC3E}">
        <p14:creationId xmlns:p14="http://schemas.microsoft.com/office/powerpoint/2010/main" val="791370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7696200" cy="4770537"/>
          </a:xfrm>
          <a:prstGeom prst="rect">
            <a:avLst/>
          </a:prstGeom>
        </p:spPr>
        <p:txBody>
          <a:bodyPr wrap="square">
            <a:spAutoFit/>
          </a:bodyPr>
          <a:lstStyle/>
          <a:p>
            <a:pPr>
              <a:tabLst>
                <a:tab pos="749300" algn="l"/>
              </a:tabLst>
            </a:pPr>
            <a:r>
              <a:rPr lang="en-US" sz="2800" b="1" dirty="0" smtClean="0"/>
              <a:t>Storage </a:t>
            </a:r>
            <a:r>
              <a:rPr lang="en-US" sz="2800" b="1" dirty="0"/>
              <a:t>and Disposal of </a:t>
            </a:r>
            <a:r>
              <a:rPr lang="en-US" sz="2800" b="1" dirty="0" smtClean="0"/>
              <a:t>Medications</a:t>
            </a:r>
          </a:p>
          <a:p>
            <a:pPr>
              <a:tabLst>
                <a:tab pos="749300" algn="l"/>
              </a:tabLst>
            </a:pPr>
            <a:endParaRPr lang="en-US" sz="2400" b="1" dirty="0"/>
          </a:p>
          <a:p>
            <a:pPr marL="749300"/>
            <a:endParaRPr lang="en-US" dirty="0"/>
          </a:p>
          <a:p>
            <a:pPr marL="749300"/>
            <a:r>
              <a:rPr lang="en-US" sz="2400" dirty="0"/>
              <a:t>Except for emergency </a:t>
            </a:r>
            <a:r>
              <a:rPr lang="en-US" sz="2400" dirty="0" smtClean="0"/>
              <a:t>medications, </a:t>
            </a:r>
            <a:r>
              <a:rPr lang="en-US" sz="2400" dirty="0"/>
              <a:t>all medications should be kept in an appropriately labeled, secure, locked container or cabinet accessible only to the responsible authorized school personnel. Medications requiring refrigeration shall be kept in a separate refrigerator in a supervised area or locked container. Temperature of that refrigerator will be checked on a regular basis.</a:t>
            </a:r>
          </a:p>
          <a:p>
            <a:pPr marL="749300"/>
            <a:r>
              <a:rPr lang="en-US" dirty="0"/>
              <a:t> </a:t>
            </a:r>
          </a:p>
        </p:txBody>
      </p:sp>
    </p:spTree>
    <p:extLst>
      <p:ext uri="{BB962C8B-B14F-4D97-AF65-F5344CB8AC3E}">
        <p14:creationId xmlns:p14="http://schemas.microsoft.com/office/powerpoint/2010/main" val="1923278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23220"/>
          </a:xfrm>
          <a:prstGeom prst="rect">
            <a:avLst/>
          </a:prstGeom>
          <a:noFill/>
        </p:spPr>
        <p:txBody>
          <a:bodyPr wrap="square" rtlCol="0">
            <a:spAutoFit/>
          </a:bodyPr>
          <a:lstStyle/>
          <a:p>
            <a:pPr>
              <a:tabLst>
                <a:tab pos="749300" algn="l"/>
              </a:tabLst>
            </a:pPr>
            <a:r>
              <a:rPr lang="en-US" sz="2800" b="1" dirty="0" smtClean="0"/>
              <a:t>Storage and Disposal of Medications </a:t>
            </a:r>
            <a:endParaRPr lang="en-US" sz="2800" dirty="0"/>
          </a:p>
        </p:txBody>
      </p:sp>
      <p:sp>
        <p:nvSpPr>
          <p:cNvPr id="4" name="TextBox 3"/>
          <p:cNvSpPr txBox="1"/>
          <p:nvPr/>
        </p:nvSpPr>
        <p:spPr>
          <a:xfrm>
            <a:off x="609600" y="1905000"/>
            <a:ext cx="7579242" cy="3785652"/>
          </a:xfrm>
          <a:prstGeom prst="rect">
            <a:avLst/>
          </a:prstGeom>
          <a:noFill/>
        </p:spPr>
        <p:txBody>
          <a:bodyPr wrap="square" rtlCol="0">
            <a:spAutoFit/>
          </a:bodyPr>
          <a:lstStyle/>
          <a:p>
            <a:pPr marL="749300"/>
            <a:r>
              <a:rPr lang="en-US" sz="2400" dirty="0" smtClean="0"/>
              <a:t>It is recommended that no more than  a month’s supply of medication be stored on school property.</a:t>
            </a:r>
          </a:p>
          <a:p>
            <a:pPr marL="749300"/>
            <a:r>
              <a:rPr lang="en-US" sz="2400" dirty="0" smtClean="0"/>
              <a:t> </a:t>
            </a:r>
          </a:p>
          <a:p>
            <a:pPr marL="749300"/>
            <a:r>
              <a:rPr lang="en-US" sz="2400" dirty="0" smtClean="0"/>
              <a:t>When a medication is no longer needed, the school should notify the parent/guardian and request that it be picked up by the parent/guardian.</a:t>
            </a:r>
          </a:p>
          <a:p>
            <a:pPr marL="749300"/>
            <a:r>
              <a:rPr lang="en-US" sz="2400" dirty="0" smtClean="0"/>
              <a:t> </a:t>
            </a:r>
          </a:p>
          <a:p>
            <a:pPr marL="749300">
              <a:tabLst>
                <a:tab pos="749300" algn="l"/>
              </a:tabLst>
            </a:pPr>
            <a:endParaRPr lang="en-US" sz="2400" dirty="0"/>
          </a:p>
        </p:txBody>
      </p:sp>
    </p:spTree>
    <p:extLst>
      <p:ext uri="{BB962C8B-B14F-4D97-AF65-F5344CB8AC3E}">
        <p14:creationId xmlns:p14="http://schemas.microsoft.com/office/powerpoint/2010/main" val="2743142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23220"/>
          </a:xfrm>
          <a:prstGeom prst="rect">
            <a:avLst/>
          </a:prstGeom>
          <a:noFill/>
        </p:spPr>
        <p:txBody>
          <a:bodyPr wrap="square" rtlCol="0">
            <a:spAutoFit/>
          </a:bodyPr>
          <a:lstStyle/>
          <a:p>
            <a:pPr>
              <a:tabLst>
                <a:tab pos="749300" algn="l"/>
              </a:tabLst>
            </a:pPr>
            <a:r>
              <a:rPr lang="en-US" sz="2800" b="1" dirty="0" smtClean="0"/>
              <a:t>Storage and Disposal of Medications </a:t>
            </a:r>
            <a:endParaRPr lang="en-US" sz="2800" dirty="0"/>
          </a:p>
        </p:txBody>
      </p:sp>
      <p:sp>
        <p:nvSpPr>
          <p:cNvPr id="3" name="Rectangle 2"/>
          <p:cNvSpPr/>
          <p:nvPr/>
        </p:nvSpPr>
        <p:spPr>
          <a:xfrm>
            <a:off x="-76200" y="1524000"/>
            <a:ext cx="8458200" cy="5170646"/>
          </a:xfrm>
          <a:prstGeom prst="rect">
            <a:avLst/>
          </a:prstGeom>
        </p:spPr>
        <p:txBody>
          <a:bodyPr wrap="square">
            <a:spAutoFit/>
          </a:bodyPr>
          <a:lstStyle/>
          <a:p>
            <a:pPr marL="749300"/>
            <a:r>
              <a:rPr lang="en-US" sz="2000" dirty="0"/>
              <a:t>For disposal of unused medication or expired medication:</a:t>
            </a:r>
          </a:p>
          <a:p>
            <a:pPr marL="749300"/>
            <a:r>
              <a:rPr lang="en-US" sz="2000" dirty="0"/>
              <a:t> </a:t>
            </a:r>
          </a:p>
          <a:p>
            <a:pPr marL="1206500" lvl="0" indent="-457200">
              <a:buAutoNum type="arabicPeriod"/>
              <a:tabLst>
                <a:tab pos="1198563" algn="l"/>
              </a:tabLst>
            </a:pPr>
            <a:r>
              <a:rPr lang="en-US" sz="2000" dirty="0" smtClean="0"/>
              <a:t>For </a:t>
            </a:r>
            <a:r>
              <a:rPr lang="en-US" sz="2000" dirty="0"/>
              <a:t>pills: P</a:t>
            </a:r>
            <a:r>
              <a:rPr lang="en-US" sz="2000" dirty="0" smtClean="0"/>
              <a:t>our </a:t>
            </a:r>
            <a:r>
              <a:rPr lang="en-US" sz="2000" dirty="0"/>
              <a:t>into wet coffee grounds. After pills have </a:t>
            </a:r>
            <a:endParaRPr lang="en-US" sz="2000" dirty="0" smtClean="0"/>
          </a:p>
          <a:p>
            <a:pPr marL="749300" lvl="0">
              <a:tabLst>
                <a:tab pos="1198563" algn="l"/>
              </a:tabLst>
            </a:pPr>
            <a:r>
              <a:rPr lang="en-US" sz="2000" dirty="0"/>
              <a:t>	</a:t>
            </a:r>
            <a:r>
              <a:rPr lang="en-US" sz="2000" dirty="0" smtClean="0"/>
              <a:t>dissolved</a:t>
            </a:r>
            <a:r>
              <a:rPr lang="en-US" sz="2000" dirty="0"/>
              <a:t>, they may </a:t>
            </a:r>
            <a:r>
              <a:rPr lang="en-US" sz="2000" dirty="0" smtClean="0"/>
              <a:t>be </a:t>
            </a:r>
            <a:r>
              <a:rPr lang="en-US" sz="2000" dirty="0"/>
              <a:t>thrown into garbage can. </a:t>
            </a:r>
            <a:endParaRPr lang="en-US" sz="1000" dirty="0" smtClean="0"/>
          </a:p>
          <a:p>
            <a:pPr marL="749300" lvl="0">
              <a:tabLst>
                <a:tab pos="1198563" algn="l"/>
              </a:tabLst>
            </a:pPr>
            <a:endParaRPr lang="en-US" sz="1000" dirty="0"/>
          </a:p>
          <a:p>
            <a:pPr marL="1206500" lvl="0" indent="-457200">
              <a:buAutoNum type="arabicPeriod" startAt="2"/>
              <a:tabLst>
                <a:tab pos="1198563" algn="l"/>
              </a:tabLst>
            </a:pPr>
            <a:r>
              <a:rPr lang="en-US" sz="2000" dirty="0" smtClean="0"/>
              <a:t>For </a:t>
            </a:r>
            <a:r>
              <a:rPr lang="en-US" sz="2000" dirty="0"/>
              <a:t>liquids:  P</a:t>
            </a:r>
            <a:r>
              <a:rPr lang="en-US" sz="2000" dirty="0" smtClean="0"/>
              <a:t>our </a:t>
            </a:r>
            <a:r>
              <a:rPr lang="en-US" sz="2000" dirty="0"/>
              <a:t>into coffee grounds.  This may be placed in </a:t>
            </a:r>
            <a:r>
              <a:rPr lang="en-US" sz="2000" dirty="0" smtClean="0"/>
              <a:t>plastic bag and </a:t>
            </a:r>
            <a:r>
              <a:rPr lang="en-US" sz="2000" dirty="0"/>
              <a:t>then thrown into garbage can</a:t>
            </a:r>
            <a:r>
              <a:rPr lang="en-US" sz="2000" dirty="0" smtClean="0"/>
              <a:t>.</a:t>
            </a:r>
            <a:endParaRPr lang="en-US" sz="1000" dirty="0" smtClean="0"/>
          </a:p>
          <a:p>
            <a:pPr marL="1206500" lvl="0" indent="-457200">
              <a:buAutoNum type="arabicPeriod" startAt="2"/>
              <a:tabLst>
                <a:tab pos="1198563" algn="l"/>
              </a:tabLst>
            </a:pPr>
            <a:endParaRPr lang="en-US" sz="1000" dirty="0"/>
          </a:p>
          <a:p>
            <a:pPr marL="1206500" lvl="0" indent="-457200">
              <a:buAutoNum type="arabicPeriod" startAt="3"/>
              <a:tabLst>
                <a:tab pos="1198563" algn="l"/>
              </a:tabLst>
            </a:pPr>
            <a:r>
              <a:rPr lang="en-US" sz="2000" dirty="0" smtClean="0"/>
              <a:t>Disposal </a:t>
            </a:r>
            <a:r>
              <a:rPr lang="en-US" sz="2000" dirty="0"/>
              <a:t>of medication must be documented on the student’s </a:t>
            </a:r>
            <a:r>
              <a:rPr lang="en-US" sz="2000" dirty="0" smtClean="0"/>
              <a:t>medication record </a:t>
            </a:r>
            <a:r>
              <a:rPr lang="en-US" sz="2000" dirty="0"/>
              <a:t>to verify it was destroyed, sign, date and </a:t>
            </a:r>
            <a:r>
              <a:rPr lang="en-US" sz="2000" dirty="0" smtClean="0"/>
              <a:t>have </a:t>
            </a:r>
            <a:r>
              <a:rPr lang="en-US" sz="2000" dirty="0"/>
              <a:t>a witness also </a:t>
            </a:r>
            <a:r>
              <a:rPr lang="en-US" sz="2000" dirty="0" smtClean="0"/>
              <a:t>sign and </a:t>
            </a:r>
            <a:r>
              <a:rPr lang="en-US" sz="2000" dirty="0"/>
              <a:t>date</a:t>
            </a:r>
            <a:r>
              <a:rPr lang="en-US" sz="2000" dirty="0" smtClean="0"/>
              <a:t>.</a:t>
            </a:r>
            <a:endParaRPr lang="en-US" sz="1000" dirty="0" smtClean="0"/>
          </a:p>
          <a:p>
            <a:pPr marL="1206500" lvl="0" indent="-457200">
              <a:buAutoNum type="arabicPeriod" startAt="3"/>
              <a:tabLst>
                <a:tab pos="1198563" algn="l"/>
              </a:tabLst>
            </a:pPr>
            <a:endParaRPr lang="en-US" sz="1000" dirty="0"/>
          </a:p>
          <a:p>
            <a:pPr marL="1206500" lvl="0" indent="-457200">
              <a:buAutoNum type="arabicPeriod" startAt="4"/>
              <a:tabLst>
                <a:tab pos="1198563" algn="l"/>
              </a:tabLst>
            </a:pPr>
            <a:r>
              <a:rPr lang="en-US" sz="2000" dirty="0" smtClean="0"/>
              <a:t>Items </a:t>
            </a:r>
            <a:r>
              <a:rPr lang="en-US" sz="2000" dirty="0"/>
              <a:t>such as inhaler canisters may be placed in a sharps </a:t>
            </a:r>
            <a:r>
              <a:rPr lang="en-US" sz="2000" dirty="0" smtClean="0"/>
              <a:t>container </a:t>
            </a:r>
            <a:r>
              <a:rPr lang="en-US" sz="2000" dirty="0"/>
              <a:t>or </a:t>
            </a:r>
            <a:r>
              <a:rPr lang="en-US" sz="2000" dirty="0" smtClean="0"/>
              <a:t>disposed </a:t>
            </a:r>
            <a:r>
              <a:rPr lang="en-US" sz="2000" dirty="0"/>
              <a:t>of according to the school district’s </a:t>
            </a:r>
            <a:r>
              <a:rPr lang="en-US" sz="2000" dirty="0" smtClean="0"/>
              <a:t>Bloodborne </a:t>
            </a:r>
            <a:r>
              <a:rPr lang="en-US" sz="2000" dirty="0"/>
              <a:t>Pathogen OSHA </a:t>
            </a:r>
            <a:r>
              <a:rPr lang="en-US" sz="2000" dirty="0" smtClean="0"/>
              <a:t>plan.</a:t>
            </a:r>
            <a:endParaRPr lang="en-US" sz="1000" dirty="0" smtClean="0"/>
          </a:p>
          <a:p>
            <a:pPr marL="1206500" lvl="0" indent="-457200">
              <a:buAutoNum type="arabicPeriod" startAt="4"/>
              <a:tabLst>
                <a:tab pos="1198563" algn="l"/>
              </a:tabLst>
            </a:pPr>
            <a:endParaRPr lang="en-US" sz="1000" dirty="0"/>
          </a:p>
          <a:p>
            <a:pPr marL="749300" lvl="0">
              <a:tabLst>
                <a:tab pos="1198563" algn="l"/>
              </a:tabLst>
            </a:pPr>
            <a:r>
              <a:rPr lang="en-US" sz="2000" dirty="0"/>
              <a:t>5.	Expired EpiPens® are used by school nurses for unlicensed </a:t>
            </a:r>
            <a:r>
              <a:rPr lang="en-US" sz="2000" dirty="0" smtClean="0"/>
              <a:t>	staff </a:t>
            </a:r>
            <a:r>
              <a:rPr lang="en-US" sz="2000" dirty="0"/>
              <a:t>training.</a:t>
            </a:r>
          </a:p>
        </p:txBody>
      </p:sp>
    </p:spTree>
    <p:extLst>
      <p:ext uri="{BB962C8B-B14F-4D97-AF65-F5344CB8AC3E}">
        <p14:creationId xmlns:p14="http://schemas.microsoft.com/office/powerpoint/2010/main" val="3616150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107" y="685800"/>
            <a:ext cx="7696200" cy="523220"/>
          </a:xfrm>
          <a:prstGeom prst="rect">
            <a:avLst/>
          </a:prstGeom>
          <a:noFill/>
        </p:spPr>
        <p:txBody>
          <a:bodyPr wrap="square" rtlCol="0">
            <a:spAutoFit/>
          </a:bodyPr>
          <a:lstStyle/>
          <a:p>
            <a:pPr>
              <a:tabLst>
                <a:tab pos="509588" algn="l"/>
              </a:tabLst>
            </a:pPr>
            <a:r>
              <a:rPr lang="en-US" sz="2800" b="1" dirty="0" smtClean="0"/>
              <a:t>Field Trips and Medication Administration</a:t>
            </a:r>
            <a:endParaRPr lang="en-US" sz="2800" dirty="0"/>
          </a:p>
        </p:txBody>
      </p:sp>
      <p:sp>
        <p:nvSpPr>
          <p:cNvPr id="4" name="TextBox 3"/>
          <p:cNvSpPr txBox="1"/>
          <p:nvPr/>
        </p:nvSpPr>
        <p:spPr>
          <a:xfrm>
            <a:off x="398721" y="1828800"/>
            <a:ext cx="8078972" cy="4093428"/>
          </a:xfrm>
          <a:prstGeom prst="rect">
            <a:avLst/>
          </a:prstGeom>
          <a:noFill/>
        </p:spPr>
        <p:txBody>
          <a:bodyPr wrap="square" rtlCol="0">
            <a:spAutoFit/>
          </a:bodyPr>
          <a:lstStyle/>
          <a:p>
            <a:pPr marL="749300"/>
            <a:r>
              <a:rPr lang="en-US" sz="2000" dirty="0"/>
              <a:t>If a student is attending a field trip away from school during his/her scheduled medication time, school personnel with current training on medication </a:t>
            </a:r>
            <a:r>
              <a:rPr lang="en-US" sz="2000" dirty="0" smtClean="0"/>
              <a:t>adminis-tration </a:t>
            </a:r>
            <a:r>
              <a:rPr lang="en-US" sz="2000" dirty="0"/>
              <a:t>may be designated to administer the medication while on the field trip</a:t>
            </a:r>
            <a:r>
              <a:rPr lang="en-US" sz="2000" dirty="0" smtClean="0"/>
              <a:t>.</a:t>
            </a:r>
            <a:endParaRPr lang="en-US" sz="2000" dirty="0"/>
          </a:p>
          <a:p>
            <a:pPr marL="749300"/>
            <a:r>
              <a:rPr lang="en-US" sz="2000" dirty="0"/>
              <a:t> </a:t>
            </a:r>
          </a:p>
          <a:p>
            <a:pPr marL="749300"/>
            <a:r>
              <a:rPr lang="en-US" sz="2000" dirty="0"/>
              <a:t>Notification and preparation for administering medications during a field trip should begin well in advance of the day of the field trip (at least two (2) weeks). </a:t>
            </a:r>
            <a:r>
              <a:rPr lang="en-US" sz="2000" dirty="0" smtClean="0"/>
              <a:t>The </a:t>
            </a:r>
            <a:r>
              <a:rPr lang="en-US" sz="2000" dirty="0"/>
              <a:t>school should request the parent send a separate bottle to be sent on the field trips. </a:t>
            </a:r>
            <a:endParaRPr lang="en-US" sz="2000" dirty="0" smtClean="0"/>
          </a:p>
          <a:p>
            <a:pPr marL="749300"/>
            <a:r>
              <a:rPr lang="en-US" sz="1600" dirty="0"/>
              <a:t> </a:t>
            </a:r>
          </a:p>
          <a:p>
            <a:pPr>
              <a:tabLst>
                <a:tab pos="749300" algn="l"/>
              </a:tabLst>
            </a:pPr>
            <a:r>
              <a:rPr lang="en-US" sz="2400" b="1" dirty="0" smtClean="0"/>
              <a:t>  </a:t>
            </a:r>
            <a:endParaRPr lang="en-US" sz="2400" dirty="0"/>
          </a:p>
        </p:txBody>
      </p:sp>
    </p:spTree>
    <p:extLst>
      <p:ext uri="{BB962C8B-B14F-4D97-AF65-F5344CB8AC3E}">
        <p14:creationId xmlns:p14="http://schemas.microsoft.com/office/powerpoint/2010/main" val="578911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229600" cy="5878532"/>
          </a:xfrm>
          <a:prstGeom prst="rect">
            <a:avLst/>
          </a:prstGeom>
        </p:spPr>
        <p:txBody>
          <a:bodyPr wrap="square">
            <a:spAutoFit/>
          </a:bodyPr>
          <a:lstStyle/>
          <a:p>
            <a:pPr>
              <a:tabLst>
                <a:tab pos="749300" algn="l"/>
              </a:tabLst>
            </a:pPr>
            <a:r>
              <a:rPr lang="x-none" sz="2800" b="1" smtClean="0"/>
              <a:t>Refusal </a:t>
            </a:r>
            <a:r>
              <a:rPr lang="x-none" sz="2800" b="1"/>
              <a:t>of </a:t>
            </a:r>
            <a:r>
              <a:rPr lang="en-US" sz="2800" b="1" dirty="0"/>
              <a:t>School Personnel to Administer </a:t>
            </a:r>
            <a:r>
              <a:rPr lang="x-none" sz="2800" b="1" smtClean="0"/>
              <a:t>Medications</a:t>
            </a:r>
            <a:endParaRPr lang="en-US" sz="2800" b="1" i="1" dirty="0"/>
          </a:p>
          <a:p>
            <a:pPr marL="749300"/>
            <a:endParaRPr lang="en-US" sz="2000" dirty="0" smtClean="0"/>
          </a:p>
          <a:p>
            <a:pPr marL="749300"/>
            <a:r>
              <a:rPr lang="en-US" sz="2000" dirty="0" smtClean="0"/>
              <a:t>When </a:t>
            </a:r>
            <a:r>
              <a:rPr lang="en-US" sz="2000" dirty="0"/>
              <a:t>school personnel are unable to grant the request from a parent/legal guardian/HCP to administer medication to a student, the delegating school nurse should be notified as soon as possible.  Some of the circumstances may include: </a:t>
            </a:r>
          </a:p>
          <a:p>
            <a:pPr marL="749300"/>
            <a:endParaRPr lang="en-US" sz="2000" dirty="0"/>
          </a:p>
          <a:p>
            <a:pPr marL="1092200" lvl="0" indent="-347663">
              <a:tabLst>
                <a:tab pos="1319213" algn="l"/>
              </a:tabLst>
            </a:pPr>
            <a:r>
              <a:rPr lang="en-US" sz="2000" dirty="0"/>
              <a:t>1.	Medication was sent to school out of the original container</a:t>
            </a:r>
          </a:p>
          <a:p>
            <a:pPr marL="1092200" lvl="0" indent="-347663">
              <a:tabLst>
                <a:tab pos="1319213" algn="l"/>
              </a:tabLst>
            </a:pPr>
            <a:r>
              <a:rPr lang="en-US" sz="2000" dirty="0"/>
              <a:t>2.	Medication is prescribed twice daily and can be administered before school and after school hours</a:t>
            </a:r>
          </a:p>
          <a:p>
            <a:pPr marL="1092200" lvl="0" indent="-347663">
              <a:buAutoNum type="arabicPeriod" startAt="3"/>
              <a:tabLst>
                <a:tab pos="1319213" algn="l"/>
              </a:tabLst>
            </a:pPr>
            <a:r>
              <a:rPr lang="en-US" sz="2000" dirty="0"/>
              <a:t>Medication is prescribed three times daily and can be given before school, after school and before bedtime</a:t>
            </a:r>
          </a:p>
          <a:p>
            <a:pPr marL="1092200" lvl="0" indent="-347663">
              <a:buAutoNum type="arabicPeriod" startAt="3"/>
              <a:tabLst>
                <a:tab pos="1319213" algn="l"/>
              </a:tabLst>
            </a:pPr>
            <a:r>
              <a:rPr lang="en-US" sz="2000" dirty="0"/>
              <a:t>No written authorization is on </a:t>
            </a:r>
            <a:r>
              <a:rPr lang="en-US" sz="2000" dirty="0" smtClean="0"/>
              <a:t>file</a:t>
            </a:r>
          </a:p>
          <a:p>
            <a:pPr marL="1092200" lvl="0" indent="-347663">
              <a:buAutoNum type="arabicPeriod" startAt="3"/>
              <a:tabLst>
                <a:tab pos="1319213" algn="l"/>
              </a:tabLst>
            </a:pPr>
            <a:endParaRPr lang="en-US" sz="2000" dirty="0"/>
          </a:p>
          <a:p>
            <a:pPr marL="749300" lvl="0">
              <a:tabLst>
                <a:tab pos="1258888" algn="l"/>
              </a:tabLst>
            </a:pPr>
            <a:r>
              <a:rPr lang="en-US" sz="2000" dirty="0" smtClean="0"/>
              <a:t>Refusing </a:t>
            </a:r>
            <a:r>
              <a:rPr lang="en-US" sz="2000" dirty="0"/>
              <a:t>medications is not considered a medication error and should be documented on the Medication Administration Record as “refused </a:t>
            </a:r>
            <a:r>
              <a:rPr lang="en-US" sz="2000" dirty="0" smtClean="0"/>
              <a:t>medication.” </a:t>
            </a:r>
            <a:endParaRPr lang="en-US" sz="2000" dirty="0"/>
          </a:p>
        </p:txBody>
      </p:sp>
    </p:spTree>
    <p:extLst>
      <p:ext uri="{BB962C8B-B14F-4D97-AF65-F5344CB8AC3E}">
        <p14:creationId xmlns:p14="http://schemas.microsoft.com/office/powerpoint/2010/main" val="977483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879" y="533400"/>
            <a:ext cx="7696200" cy="523220"/>
          </a:xfrm>
          <a:prstGeom prst="rect">
            <a:avLst/>
          </a:prstGeom>
          <a:noFill/>
        </p:spPr>
        <p:txBody>
          <a:bodyPr wrap="square" rtlCol="0">
            <a:spAutoFit/>
          </a:bodyPr>
          <a:lstStyle/>
          <a:p>
            <a:pPr>
              <a:tabLst>
                <a:tab pos="509588" algn="l"/>
              </a:tabLst>
            </a:pPr>
            <a:r>
              <a:rPr lang="en-US" sz="2800" b="1" dirty="0" smtClean="0"/>
              <a:t>Medication Errors</a:t>
            </a:r>
            <a:endParaRPr lang="en-US" sz="2800" dirty="0"/>
          </a:p>
        </p:txBody>
      </p:sp>
      <p:sp>
        <p:nvSpPr>
          <p:cNvPr id="4" name="TextBox 3"/>
          <p:cNvSpPr txBox="1"/>
          <p:nvPr/>
        </p:nvSpPr>
        <p:spPr>
          <a:xfrm>
            <a:off x="390993" y="1251251"/>
            <a:ext cx="8382000" cy="5509200"/>
          </a:xfrm>
          <a:prstGeom prst="rect">
            <a:avLst/>
          </a:prstGeom>
          <a:noFill/>
        </p:spPr>
        <p:txBody>
          <a:bodyPr wrap="square" rtlCol="0">
            <a:spAutoFit/>
          </a:bodyPr>
          <a:lstStyle/>
          <a:p>
            <a:pPr>
              <a:tabLst>
                <a:tab pos="688975" algn="l"/>
              </a:tabLst>
            </a:pPr>
            <a:r>
              <a:rPr lang="en-US" sz="1600" dirty="0" smtClean="0"/>
              <a:t>	</a:t>
            </a:r>
            <a:r>
              <a:rPr lang="x-none" sz="2000" smtClean="0"/>
              <a:t>Preventing </a:t>
            </a:r>
            <a:r>
              <a:rPr lang="x-none" sz="2000"/>
              <a:t>and Reporting Medication Errors</a:t>
            </a:r>
            <a:endParaRPr lang="en-US" sz="2000" b="1" i="1" dirty="0"/>
          </a:p>
          <a:p>
            <a:r>
              <a:rPr lang="en-US" sz="2000" b="1" dirty="0"/>
              <a:t> </a:t>
            </a:r>
            <a:endParaRPr lang="en-US" sz="2000" dirty="0"/>
          </a:p>
          <a:p>
            <a:pPr marL="688975"/>
            <a:r>
              <a:rPr lang="en-US" sz="2000" dirty="0"/>
              <a:t>A medication error occurs when one of the “six rights of medication administration” has been violated.  Examples are</a:t>
            </a:r>
            <a:r>
              <a:rPr lang="en-US" sz="2000" dirty="0" smtClean="0"/>
              <a:t>:</a:t>
            </a:r>
          </a:p>
          <a:p>
            <a:pPr marL="688975"/>
            <a:endParaRPr lang="en-US" sz="2000" dirty="0"/>
          </a:p>
          <a:p>
            <a:pPr marL="688975" lvl="0" defTabSz="1079500"/>
            <a:r>
              <a:rPr lang="en-US" sz="2000" dirty="0" smtClean="0"/>
              <a:t>1.	Administering </a:t>
            </a:r>
            <a:r>
              <a:rPr lang="en-US" sz="2000" dirty="0"/>
              <a:t>the wrong medication</a:t>
            </a:r>
          </a:p>
          <a:p>
            <a:pPr marL="688975" lvl="0" defTabSz="1079500"/>
            <a:r>
              <a:rPr lang="en-US" sz="2000" dirty="0" smtClean="0"/>
              <a:t>2.	Administering </a:t>
            </a:r>
            <a:r>
              <a:rPr lang="en-US" sz="2000" dirty="0"/>
              <a:t>the wrong dose of medication</a:t>
            </a:r>
          </a:p>
          <a:p>
            <a:pPr marL="688975" lvl="0" defTabSz="1079500"/>
            <a:r>
              <a:rPr lang="en-US" sz="2000" dirty="0" smtClean="0"/>
              <a:t>3.	Administering </a:t>
            </a:r>
            <a:r>
              <a:rPr lang="en-US" sz="2000" dirty="0"/>
              <a:t>medication at the wrong time </a:t>
            </a:r>
          </a:p>
          <a:p>
            <a:pPr marL="688975" lvl="0" defTabSz="1079500"/>
            <a:r>
              <a:rPr lang="en-US" sz="2000" dirty="0" smtClean="0"/>
              <a:t>4.	Administering </a:t>
            </a:r>
            <a:r>
              <a:rPr lang="en-US" sz="2000" dirty="0"/>
              <a:t>the medication in the wrong way (e.g., ear </a:t>
            </a:r>
            <a:r>
              <a:rPr lang="en-US" sz="2000" dirty="0" smtClean="0"/>
              <a:t>	drops administered </a:t>
            </a:r>
            <a:r>
              <a:rPr lang="en-US" sz="2000" dirty="0"/>
              <a:t>to eye)</a:t>
            </a:r>
          </a:p>
          <a:p>
            <a:pPr marL="1031875" lvl="0" indent="-342900" defTabSz="1079500">
              <a:buAutoNum type="arabicPeriod" startAt="5"/>
            </a:pPr>
            <a:r>
              <a:rPr lang="en-US" sz="2000" dirty="0" smtClean="0"/>
              <a:t>Administering </a:t>
            </a:r>
            <a:r>
              <a:rPr lang="en-US" sz="2000" dirty="0"/>
              <a:t>medication to wrong </a:t>
            </a:r>
            <a:r>
              <a:rPr lang="en-US" sz="2000" dirty="0" smtClean="0"/>
              <a:t>student</a:t>
            </a:r>
          </a:p>
          <a:p>
            <a:pPr marL="1031875" lvl="0" indent="-342900" defTabSz="1079500">
              <a:buAutoNum type="arabicPeriod" startAt="5"/>
            </a:pPr>
            <a:r>
              <a:rPr lang="en-US" sz="2000" dirty="0" smtClean="0"/>
              <a:t>Failing </a:t>
            </a:r>
            <a:r>
              <a:rPr lang="en-US" sz="2000" dirty="0"/>
              <a:t>to document that medication was given or inaccurate </a:t>
            </a:r>
          </a:p>
          <a:p>
            <a:pPr marL="688975" lvl="0" defTabSz="1079500"/>
            <a:r>
              <a:rPr lang="en-US" sz="2000" dirty="0" smtClean="0"/>
              <a:t>	documentation </a:t>
            </a:r>
            <a:r>
              <a:rPr lang="en-US" sz="2000" dirty="0"/>
              <a:t>of medication </a:t>
            </a:r>
            <a:r>
              <a:rPr lang="en-US" sz="2000" dirty="0" smtClean="0"/>
              <a:t>given</a:t>
            </a:r>
          </a:p>
          <a:p>
            <a:pPr marL="1031875" lvl="0" indent="-342900" defTabSz="1079500">
              <a:buAutoNum type="arabicPeriod" startAt="6"/>
            </a:pPr>
            <a:endParaRPr lang="en-US" sz="2000" dirty="0"/>
          </a:p>
          <a:p>
            <a:pPr marL="688975" lvl="0" defTabSz="1079500">
              <a:buAutoNum type="arabicPeriod" startAt="6"/>
            </a:pPr>
            <a:endParaRPr lang="en-US" sz="1600" dirty="0"/>
          </a:p>
          <a:p>
            <a:pPr marL="688975" defTabSz="1079500"/>
            <a:r>
              <a:rPr lang="en-US" sz="1600" dirty="0"/>
              <a:t> </a:t>
            </a:r>
          </a:p>
          <a:p>
            <a:pPr marL="688975"/>
            <a:r>
              <a:rPr lang="en-US" sz="1600" dirty="0"/>
              <a:t> </a:t>
            </a:r>
          </a:p>
          <a:p>
            <a:pPr marL="688975">
              <a:tabLst>
                <a:tab pos="749300" algn="l"/>
              </a:tabLst>
            </a:pPr>
            <a:endParaRPr lang="en-US" sz="2400" dirty="0"/>
          </a:p>
        </p:txBody>
      </p:sp>
    </p:spTree>
    <p:extLst>
      <p:ext uri="{BB962C8B-B14F-4D97-AF65-F5344CB8AC3E}">
        <p14:creationId xmlns:p14="http://schemas.microsoft.com/office/powerpoint/2010/main" val="1243259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879" y="533400"/>
            <a:ext cx="7696200" cy="523220"/>
          </a:xfrm>
          <a:prstGeom prst="rect">
            <a:avLst/>
          </a:prstGeom>
          <a:noFill/>
        </p:spPr>
        <p:txBody>
          <a:bodyPr wrap="square" rtlCol="0">
            <a:spAutoFit/>
          </a:bodyPr>
          <a:lstStyle/>
          <a:p>
            <a:pPr>
              <a:tabLst>
                <a:tab pos="509588" algn="l"/>
              </a:tabLst>
            </a:pPr>
            <a:r>
              <a:rPr lang="en-US" sz="2800" b="1" dirty="0" smtClean="0"/>
              <a:t>Medication Errors</a:t>
            </a:r>
            <a:endParaRPr lang="en-US" sz="2800" dirty="0"/>
          </a:p>
        </p:txBody>
      </p:sp>
      <p:sp>
        <p:nvSpPr>
          <p:cNvPr id="3" name="Rectangle 2"/>
          <p:cNvSpPr/>
          <p:nvPr/>
        </p:nvSpPr>
        <p:spPr>
          <a:xfrm>
            <a:off x="457200" y="1582341"/>
            <a:ext cx="7315200" cy="2554545"/>
          </a:xfrm>
          <a:prstGeom prst="rect">
            <a:avLst/>
          </a:prstGeom>
        </p:spPr>
        <p:txBody>
          <a:bodyPr wrap="square">
            <a:spAutoFit/>
          </a:bodyPr>
          <a:lstStyle/>
          <a:p>
            <a:pPr marL="688975"/>
            <a:r>
              <a:rPr lang="en-US" sz="2000" dirty="0"/>
              <a:t>Medication errors may result in adverse reactions to the student. These reactions could range from </a:t>
            </a:r>
            <a:r>
              <a:rPr lang="en-US" sz="2000" dirty="0" smtClean="0"/>
              <a:t>a </a:t>
            </a:r>
            <a:r>
              <a:rPr lang="en-US" sz="2000" dirty="0"/>
              <a:t>rash to a life-threatening situation. Therefore, always check the medication label when:</a:t>
            </a:r>
          </a:p>
          <a:p>
            <a:pPr marL="688975"/>
            <a:r>
              <a:rPr lang="en-US" sz="2000" dirty="0"/>
              <a:t> </a:t>
            </a:r>
          </a:p>
          <a:p>
            <a:pPr marL="688975" lvl="0" defTabSz="1079500"/>
            <a:r>
              <a:rPr lang="en-US" sz="2000" dirty="0"/>
              <a:t>1.	Removing the medication from storage</a:t>
            </a:r>
          </a:p>
          <a:p>
            <a:pPr marL="688975" lvl="0" defTabSz="1079500"/>
            <a:r>
              <a:rPr lang="en-US" sz="2000" dirty="0"/>
              <a:t>2.	Removing the medication from its container</a:t>
            </a:r>
          </a:p>
          <a:p>
            <a:pPr marL="688975" lvl="0" defTabSz="1079500"/>
            <a:r>
              <a:rPr lang="en-US" sz="2000" dirty="0"/>
              <a:t>3.	Returning the medication to storage</a:t>
            </a:r>
          </a:p>
        </p:txBody>
      </p:sp>
    </p:spTree>
    <p:extLst>
      <p:ext uri="{BB962C8B-B14F-4D97-AF65-F5344CB8AC3E}">
        <p14:creationId xmlns:p14="http://schemas.microsoft.com/office/powerpoint/2010/main" val="1422356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23220"/>
          </a:xfrm>
          <a:prstGeom prst="rect">
            <a:avLst/>
          </a:prstGeom>
          <a:noFill/>
        </p:spPr>
        <p:txBody>
          <a:bodyPr wrap="square" rtlCol="0">
            <a:spAutoFit/>
          </a:bodyPr>
          <a:lstStyle/>
          <a:p>
            <a:pPr>
              <a:tabLst>
                <a:tab pos="509588" algn="l"/>
              </a:tabLst>
            </a:pPr>
            <a:r>
              <a:rPr lang="en-US" sz="2800" b="1" dirty="0" smtClean="0"/>
              <a:t>Medication Errors </a:t>
            </a:r>
            <a:endParaRPr lang="en-US" sz="2400" dirty="0"/>
          </a:p>
        </p:txBody>
      </p:sp>
      <p:sp>
        <p:nvSpPr>
          <p:cNvPr id="4" name="TextBox 3"/>
          <p:cNvSpPr txBox="1"/>
          <p:nvPr/>
        </p:nvSpPr>
        <p:spPr>
          <a:xfrm>
            <a:off x="390991" y="1752600"/>
            <a:ext cx="8524407" cy="4154984"/>
          </a:xfrm>
          <a:prstGeom prst="rect">
            <a:avLst/>
          </a:prstGeom>
          <a:noFill/>
        </p:spPr>
        <p:txBody>
          <a:bodyPr wrap="square" rtlCol="0">
            <a:spAutoFit/>
          </a:bodyPr>
          <a:lstStyle/>
          <a:p>
            <a:pPr marL="688975" defTabSz="974725"/>
            <a:r>
              <a:rPr lang="en-US" sz="2000" dirty="0" smtClean="0"/>
              <a:t>Knowing </a:t>
            </a:r>
            <a:r>
              <a:rPr lang="en-US" sz="2000" dirty="0"/>
              <a:t>the following before administering medications will help prevent medication errors:</a:t>
            </a:r>
          </a:p>
          <a:p>
            <a:pPr marL="688975" defTabSz="974725"/>
            <a:r>
              <a:rPr lang="en-US" sz="2000" dirty="0"/>
              <a:t> </a:t>
            </a:r>
          </a:p>
          <a:p>
            <a:pPr marL="688975" defTabSz="974725"/>
            <a:r>
              <a:rPr lang="en-US" sz="2000" dirty="0"/>
              <a:t>1.  Name of medication (the generic and real or “trade” name)</a:t>
            </a:r>
          </a:p>
          <a:p>
            <a:pPr marL="688975" defTabSz="974725"/>
            <a:r>
              <a:rPr lang="en-US" sz="2000" dirty="0"/>
              <a:t>2.  Purpose</a:t>
            </a:r>
          </a:p>
          <a:p>
            <a:pPr marL="688975" defTabSz="974725"/>
            <a:r>
              <a:rPr lang="en-US" sz="2000" dirty="0"/>
              <a:t>3.  Potential side effects</a:t>
            </a:r>
          </a:p>
          <a:p>
            <a:pPr marL="688975" defTabSz="974725"/>
            <a:r>
              <a:rPr lang="en-US" sz="2000" dirty="0"/>
              <a:t>4.  Special instructions (if appropriate)</a:t>
            </a:r>
          </a:p>
          <a:p>
            <a:pPr marL="688975" defTabSz="974725"/>
            <a:r>
              <a:rPr lang="en-US" sz="2000" dirty="0"/>
              <a:t>5.  Health care provider and emergency contact names </a:t>
            </a:r>
            <a:r>
              <a:rPr lang="en-US" sz="2000" dirty="0" smtClean="0"/>
              <a:t>             	 and </a:t>
            </a:r>
            <a:r>
              <a:rPr lang="en-US" sz="2000" dirty="0"/>
              <a:t>phone numbers</a:t>
            </a:r>
          </a:p>
          <a:p>
            <a:pPr marL="688975" defTabSz="974725"/>
            <a:r>
              <a:rPr lang="en-US" sz="2000" dirty="0"/>
              <a:t> </a:t>
            </a:r>
            <a:endParaRPr lang="en-US" sz="2000" dirty="0" smtClean="0">
              <a:effectLst/>
            </a:endParaRPr>
          </a:p>
          <a:p>
            <a:pPr marL="688975" lvl="0" defTabSz="1079500"/>
            <a:endParaRPr lang="en-US" sz="1600" dirty="0"/>
          </a:p>
          <a:p>
            <a:pPr marL="688975" defTabSz="1079500"/>
            <a:r>
              <a:rPr lang="en-US" sz="1600" dirty="0"/>
              <a:t> </a:t>
            </a:r>
          </a:p>
          <a:p>
            <a:pPr marL="688975"/>
            <a:r>
              <a:rPr lang="en-US" sz="1600" dirty="0"/>
              <a:t> </a:t>
            </a:r>
          </a:p>
          <a:p>
            <a:pPr marL="688975">
              <a:tabLst>
                <a:tab pos="749300" algn="l"/>
              </a:tabLst>
            </a:pPr>
            <a:endParaRPr lang="en-US" sz="1600" dirty="0"/>
          </a:p>
        </p:txBody>
      </p:sp>
    </p:spTree>
    <p:extLst>
      <p:ext uri="{BB962C8B-B14F-4D97-AF65-F5344CB8AC3E}">
        <p14:creationId xmlns:p14="http://schemas.microsoft.com/office/powerpoint/2010/main" val="1978357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23220"/>
          </a:xfrm>
          <a:prstGeom prst="rect">
            <a:avLst/>
          </a:prstGeom>
          <a:noFill/>
        </p:spPr>
        <p:txBody>
          <a:bodyPr wrap="square" rtlCol="0">
            <a:spAutoFit/>
          </a:bodyPr>
          <a:lstStyle/>
          <a:p>
            <a:pPr>
              <a:tabLst>
                <a:tab pos="509588" algn="l"/>
              </a:tabLst>
            </a:pPr>
            <a:r>
              <a:rPr lang="en-US" sz="2800" b="1" dirty="0" smtClean="0"/>
              <a:t>Medication Errors </a:t>
            </a:r>
            <a:endParaRPr lang="en-US" sz="2800" dirty="0"/>
          </a:p>
        </p:txBody>
      </p:sp>
      <p:sp>
        <p:nvSpPr>
          <p:cNvPr id="3" name="Rectangle 2"/>
          <p:cNvSpPr/>
          <p:nvPr/>
        </p:nvSpPr>
        <p:spPr>
          <a:xfrm>
            <a:off x="7088" y="1524000"/>
            <a:ext cx="8534400" cy="4708981"/>
          </a:xfrm>
          <a:prstGeom prst="rect">
            <a:avLst/>
          </a:prstGeom>
        </p:spPr>
        <p:txBody>
          <a:bodyPr wrap="square">
            <a:spAutoFit/>
          </a:bodyPr>
          <a:lstStyle/>
          <a:p>
            <a:pPr marL="688975" defTabSz="974725"/>
            <a:r>
              <a:rPr lang="en-US" sz="2000" dirty="0"/>
              <a:t>When a medication administration error occurs, follow these guidelines:</a:t>
            </a:r>
          </a:p>
          <a:p>
            <a:pPr marL="688975" defTabSz="974725"/>
            <a:r>
              <a:rPr lang="en-US" sz="2000" b="1" dirty="0"/>
              <a:t> </a:t>
            </a:r>
            <a:endParaRPr lang="en-US" sz="2000" dirty="0"/>
          </a:p>
          <a:p>
            <a:pPr marL="688975" defTabSz="974725"/>
            <a:r>
              <a:rPr lang="en-US" sz="2000" dirty="0"/>
              <a:t>1.  Keep the student in the health room or office (where they can </a:t>
            </a:r>
            <a:r>
              <a:rPr lang="en-US" sz="2000" dirty="0" smtClean="0"/>
              <a:t>	 be </a:t>
            </a:r>
            <a:r>
              <a:rPr lang="en-US" sz="2000" dirty="0"/>
              <a:t>observed)</a:t>
            </a:r>
          </a:p>
          <a:p>
            <a:pPr marL="688975" defTabSz="974725"/>
            <a:r>
              <a:rPr lang="en-US" sz="2000" dirty="0"/>
              <a:t>2.  If the student has already returned to class, have an adult </a:t>
            </a:r>
            <a:r>
              <a:rPr lang="en-US" sz="2000" dirty="0" smtClean="0"/>
              <a:t>	 	 accompany </a:t>
            </a:r>
            <a:r>
              <a:rPr lang="en-US" sz="2000" dirty="0"/>
              <a:t>the </a:t>
            </a:r>
            <a:r>
              <a:rPr lang="en-US" sz="2000" dirty="0" smtClean="0"/>
              <a:t>student </a:t>
            </a:r>
            <a:r>
              <a:rPr lang="en-US" sz="2000" dirty="0"/>
              <a:t>back to the health room or office, for </a:t>
            </a:r>
            <a:r>
              <a:rPr lang="en-US" sz="2000" dirty="0" smtClean="0"/>
              <a:t>	 observation</a:t>
            </a:r>
            <a:endParaRPr lang="en-US" sz="2000" dirty="0"/>
          </a:p>
          <a:p>
            <a:pPr marL="688975" defTabSz="974725"/>
            <a:r>
              <a:rPr lang="en-US" sz="2000" dirty="0"/>
              <a:t>3.  Observe the student’s status and document what you see</a:t>
            </a:r>
          </a:p>
          <a:p>
            <a:pPr marL="688975" defTabSz="974725"/>
            <a:r>
              <a:rPr lang="en-US" sz="2000" dirty="0"/>
              <a:t>4.  Identify the incorrect dose or type of medication taken by the </a:t>
            </a:r>
            <a:r>
              <a:rPr lang="en-US" sz="2000" dirty="0" smtClean="0"/>
              <a:t>	 student</a:t>
            </a:r>
            <a:endParaRPr lang="en-US" sz="2000" dirty="0"/>
          </a:p>
          <a:p>
            <a:pPr marL="688975" defTabSz="974725"/>
            <a:r>
              <a:rPr lang="en-US" sz="2000" dirty="0"/>
              <a:t>5.  Notify the principal and supervising school nurse immediately if </a:t>
            </a:r>
            <a:r>
              <a:rPr lang="en-US" sz="2000" dirty="0" smtClean="0"/>
              <a:t>	 medication was </a:t>
            </a:r>
            <a:r>
              <a:rPr lang="en-US" sz="2000" dirty="0"/>
              <a:t>given by non-licensed personnel </a:t>
            </a:r>
            <a:r>
              <a:rPr lang="en-US" sz="2000" dirty="0" smtClean="0"/>
              <a:t>(the 	 	 supervising </a:t>
            </a:r>
            <a:r>
              <a:rPr lang="en-US" sz="2000" dirty="0"/>
              <a:t>nurse will contact the </a:t>
            </a:r>
            <a:r>
              <a:rPr lang="en-US" sz="2000" dirty="0" smtClean="0"/>
              <a:t>parents </a:t>
            </a:r>
            <a:r>
              <a:rPr lang="en-US" sz="2000" dirty="0"/>
              <a:t>of the student </a:t>
            </a:r>
            <a:r>
              <a:rPr lang="en-US" sz="2000" dirty="0" smtClean="0"/>
              <a:t>	 	 and/or </a:t>
            </a:r>
            <a:r>
              <a:rPr lang="en-US" sz="2000" dirty="0"/>
              <a:t>health care </a:t>
            </a:r>
            <a:r>
              <a:rPr lang="en-US" sz="2000" dirty="0" smtClean="0"/>
              <a:t>provider)</a:t>
            </a:r>
            <a:endParaRPr lang="en-US" sz="2000" dirty="0"/>
          </a:p>
        </p:txBody>
      </p:sp>
    </p:spTree>
    <p:extLst>
      <p:ext uri="{BB962C8B-B14F-4D97-AF65-F5344CB8AC3E}">
        <p14:creationId xmlns:p14="http://schemas.microsoft.com/office/powerpoint/2010/main" val="243414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84775"/>
          </a:xfrm>
          <a:prstGeom prst="rect">
            <a:avLst/>
          </a:prstGeom>
          <a:noFill/>
        </p:spPr>
        <p:txBody>
          <a:bodyPr wrap="square" rtlCol="0">
            <a:spAutoFit/>
          </a:bodyPr>
          <a:lstStyle/>
          <a:p>
            <a:r>
              <a:rPr lang="en-US" sz="3200" b="1" dirty="0" smtClean="0"/>
              <a:t>Course Goals</a:t>
            </a:r>
            <a:endParaRPr lang="en-US" sz="3200" dirty="0"/>
          </a:p>
        </p:txBody>
      </p:sp>
      <p:sp>
        <p:nvSpPr>
          <p:cNvPr id="4" name="TextBox 3"/>
          <p:cNvSpPr txBox="1"/>
          <p:nvPr/>
        </p:nvSpPr>
        <p:spPr>
          <a:xfrm>
            <a:off x="610772" y="2362200"/>
            <a:ext cx="7923628" cy="3200876"/>
          </a:xfrm>
          <a:prstGeom prst="rect">
            <a:avLst/>
          </a:prstGeom>
          <a:noFill/>
        </p:spPr>
        <p:txBody>
          <a:bodyPr wrap="square" rtlCol="0">
            <a:spAutoFit/>
          </a:bodyPr>
          <a:lstStyle/>
          <a:p>
            <a:r>
              <a:rPr lang="en-US" sz="2400" dirty="0" smtClean="0"/>
              <a:t>This </a:t>
            </a:r>
            <a:r>
              <a:rPr lang="en-US" sz="2400" dirty="0"/>
              <a:t>course is intended for non-licensed personnel </a:t>
            </a:r>
            <a:endParaRPr lang="en-US" sz="2400" dirty="0" smtClean="0"/>
          </a:p>
          <a:p>
            <a:r>
              <a:rPr lang="en-US" sz="2400" dirty="0" smtClean="0"/>
              <a:t>who </a:t>
            </a:r>
            <a:r>
              <a:rPr lang="en-US" sz="2400" dirty="0"/>
              <a:t>have accepted the delegation to provide</a:t>
            </a:r>
            <a:r>
              <a:rPr lang="en-US" sz="2400" b="1" dirty="0"/>
              <a:t> </a:t>
            </a:r>
            <a:r>
              <a:rPr lang="en-US" sz="2400" dirty="0"/>
              <a:t>medication administration to students in a school setting. </a:t>
            </a:r>
            <a:r>
              <a:rPr lang="en-US" sz="2400" dirty="0" smtClean="0"/>
              <a:t>Staff </a:t>
            </a:r>
            <a:r>
              <a:rPr lang="en-US" sz="2400" dirty="0"/>
              <a:t>members will participate in an in-service training session prior to the opening of school each year. D</a:t>
            </a:r>
            <a:r>
              <a:rPr lang="en-US" sz="2400" dirty="0" smtClean="0"/>
              <a:t>elegation </a:t>
            </a:r>
            <a:r>
              <a:rPr lang="en-US" sz="2400" dirty="0"/>
              <a:t>is only valid for the current school year.  </a:t>
            </a:r>
            <a:endParaRPr lang="en-US" sz="2400" dirty="0" smtClean="0"/>
          </a:p>
          <a:p>
            <a:endParaRPr lang="en-US" dirty="0"/>
          </a:p>
          <a:p>
            <a:endParaRPr lang="en-US" sz="1600" dirty="0"/>
          </a:p>
        </p:txBody>
      </p:sp>
    </p:spTree>
    <p:extLst>
      <p:ext uri="{BB962C8B-B14F-4D97-AF65-F5344CB8AC3E}">
        <p14:creationId xmlns:p14="http://schemas.microsoft.com/office/powerpoint/2010/main" val="2631129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23220"/>
          </a:xfrm>
          <a:prstGeom prst="rect">
            <a:avLst/>
          </a:prstGeom>
          <a:noFill/>
        </p:spPr>
        <p:txBody>
          <a:bodyPr wrap="square" rtlCol="0">
            <a:spAutoFit/>
          </a:bodyPr>
          <a:lstStyle/>
          <a:p>
            <a:pPr>
              <a:tabLst>
                <a:tab pos="509588" algn="l"/>
              </a:tabLst>
            </a:pPr>
            <a:r>
              <a:rPr lang="en-US" sz="2800" b="1" dirty="0" smtClean="0"/>
              <a:t>Medication Errors </a:t>
            </a:r>
            <a:endParaRPr lang="en-US" sz="2400" dirty="0"/>
          </a:p>
        </p:txBody>
      </p:sp>
      <p:sp>
        <p:nvSpPr>
          <p:cNvPr id="4" name="TextBox 3"/>
          <p:cNvSpPr txBox="1"/>
          <p:nvPr/>
        </p:nvSpPr>
        <p:spPr>
          <a:xfrm>
            <a:off x="-8860" y="1772093"/>
            <a:ext cx="8524407" cy="6432530"/>
          </a:xfrm>
          <a:prstGeom prst="rect">
            <a:avLst/>
          </a:prstGeom>
          <a:noFill/>
        </p:spPr>
        <p:txBody>
          <a:bodyPr wrap="square" rtlCol="0">
            <a:spAutoFit/>
          </a:bodyPr>
          <a:lstStyle/>
          <a:p>
            <a:pPr>
              <a:tabLst>
                <a:tab pos="627063" algn="l"/>
                <a:tab pos="1319213" algn="l"/>
              </a:tabLst>
            </a:pPr>
            <a:r>
              <a:rPr lang="en-US" sz="1600" dirty="0" smtClean="0"/>
              <a:t>	</a:t>
            </a:r>
            <a:r>
              <a:rPr lang="en-US" sz="2000" dirty="0"/>
              <a:t>6.  If contacting the Poison Control Center for instructions</a:t>
            </a:r>
            <a:r>
              <a:rPr lang="en-US" sz="2000" dirty="0" smtClean="0"/>
              <a:t>:</a:t>
            </a:r>
          </a:p>
          <a:p>
            <a:pPr>
              <a:tabLst>
                <a:tab pos="627063" algn="l"/>
                <a:tab pos="1319213" algn="l"/>
              </a:tabLst>
            </a:pPr>
            <a:endParaRPr lang="en-US" sz="2000" dirty="0"/>
          </a:p>
          <a:p>
            <a:pPr>
              <a:tabLst>
                <a:tab pos="1031875" algn="l"/>
                <a:tab pos="1423988" algn="l"/>
              </a:tabLst>
            </a:pPr>
            <a:r>
              <a:rPr lang="en-US" sz="2000" dirty="0" smtClean="0"/>
              <a:t>	a. 	Give the name and dose of the medication taken in error</a:t>
            </a:r>
          </a:p>
          <a:p>
            <a:pPr>
              <a:tabLst>
                <a:tab pos="1031875" algn="l"/>
                <a:tab pos="1423988" algn="l"/>
              </a:tabLst>
            </a:pPr>
            <a:r>
              <a:rPr lang="en-US" sz="2000" dirty="0" smtClean="0"/>
              <a:t>        	b. 	Give the student’s age and approximate weight</a:t>
            </a:r>
          </a:p>
          <a:p>
            <a:pPr>
              <a:tabLst>
                <a:tab pos="1031875" algn="l"/>
                <a:tab pos="1423988" algn="l"/>
              </a:tabLst>
            </a:pPr>
            <a:r>
              <a:rPr lang="en-US" sz="2000" dirty="0" smtClean="0"/>
              <a:t>        	c. 	Give the name and dose of any other medication the 			student receives</a:t>
            </a:r>
          </a:p>
          <a:p>
            <a:r>
              <a:rPr lang="en-US" sz="2000" dirty="0"/>
              <a:t> </a:t>
            </a:r>
            <a:endParaRPr lang="en-US" sz="2000" dirty="0" smtClean="0"/>
          </a:p>
          <a:p>
            <a:pPr marL="630238">
              <a:tabLst>
                <a:tab pos="914400" algn="l"/>
              </a:tabLst>
            </a:pPr>
            <a:r>
              <a:rPr lang="en-US" sz="2000" dirty="0" smtClean="0"/>
              <a:t>7</a:t>
            </a:r>
            <a:r>
              <a:rPr lang="en-US" sz="2000" dirty="0"/>
              <a:t>.  </a:t>
            </a:r>
            <a:r>
              <a:rPr lang="en-US" sz="2000" dirty="0" smtClean="0"/>
              <a:t>Follow </a:t>
            </a:r>
            <a:r>
              <a:rPr lang="en-US" sz="2000" dirty="0"/>
              <a:t>instructions from the Poison Control Center. If unable to </a:t>
            </a:r>
            <a:r>
              <a:rPr lang="en-US" sz="2000" dirty="0" smtClean="0"/>
              <a:t>	 follow </a:t>
            </a:r>
            <a:r>
              <a:rPr lang="en-US" sz="2000" dirty="0"/>
              <a:t>their </a:t>
            </a:r>
            <a:r>
              <a:rPr lang="en-US" sz="2000" dirty="0" smtClean="0"/>
              <a:t>instructions</a:t>
            </a:r>
            <a:r>
              <a:rPr lang="en-US" sz="2000" dirty="0"/>
              <a:t>, explain the problem to the Poison </a:t>
            </a:r>
            <a:r>
              <a:rPr lang="en-US" sz="2000" dirty="0" smtClean="0"/>
              <a:t>	 	 Control </a:t>
            </a:r>
            <a:r>
              <a:rPr lang="en-US" sz="2000" dirty="0"/>
              <a:t>Center to </a:t>
            </a:r>
            <a:r>
              <a:rPr lang="en-US" sz="2000" dirty="0" smtClean="0"/>
              <a:t>determine if </a:t>
            </a:r>
            <a:r>
              <a:rPr lang="en-US" sz="2000" dirty="0"/>
              <a:t>the student should be </a:t>
            </a:r>
            <a:r>
              <a:rPr lang="en-US" sz="2000" dirty="0" smtClean="0"/>
              <a:t>	  	  	 transported </a:t>
            </a:r>
            <a:r>
              <a:rPr lang="en-US" sz="2000" dirty="0"/>
              <a:t>for emergency care.</a:t>
            </a:r>
          </a:p>
          <a:p>
            <a:pPr marL="630238">
              <a:tabLst>
                <a:tab pos="914400" algn="l"/>
              </a:tabLst>
            </a:pPr>
            <a:r>
              <a:rPr lang="en-US" sz="2000" dirty="0"/>
              <a:t> </a:t>
            </a:r>
            <a:endParaRPr lang="en-US" sz="2000" dirty="0" smtClean="0"/>
          </a:p>
          <a:p>
            <a:pPr>
              <a:tabLst>
                <a:tab pos="1319213" algn="l"/>
              </a:tabLst>
            </a:pPr>
            <a:r>
              <a:rPr lang="en-US" sz="2000" dirty="0"/>
              <a:t> </a:t>
            </a:r>
          </a:p>
          <a:p>
            <a:pPr>
              <a:tabLst>
                <a:tab pos="1319213" algn="l"/>
              </a:tabLst>
            </a:pPr>
            <a:r>
              <a:rPr lang="en-US" sz="2000" dirty="0"/>
              <a:t> </a:t>
            </a:r>
          </a:p>
          <a:p>
            <a:r>
              <a:rPr lang="en-US" sz="2000" dirty="0"/>
              <a:t> </a:t>
            </a:r>
          </a:p>
          <a:p>
            <a:r>
              <a:rPr lang="en-US" sz="1600" dirty="0"/>
              <a:t> </a:t>
            </a:r>
          </a:p>
          <a:p>
            <a:r>
              <a:rPr lang="en-US" sz="1600" dirty="0"/>
              <a:t> </a:t>
            </a:r>
          </a:p>
          <a:p>
            <a:r>
              <a:rPr lang="x-none" sz="1600"/>
              <a:t> </a:t>
            </a:r>
            <a:endParaRPr lang="en-US" sz="1600" b="1" i="1" dirty="0"/>
          </a:p>
          <a:p>
            <a:pPr marL="688975" lvl="0" defTabSz="1079500"/>
            <a:endParaRPr lang="en-US" sz="1600" dirty="0"/>
          </a:p>
          <a:p>
            <a:pPr marL="688975" defTabSz="1079500"/>
            <a:r>
              <a:rPr lang="en-US" sz="1600" dirty="0"/>
              <a:t> </a:t>
            </a:r>
          </a:p>
          <a:p>
            <a:pPr marL="688975"/>
            <a:r>
              <a:rPr lang="en-US" sz="1600" dirty="0"/>
              <a:t> </a:t>
            </a:r>
          </a:p>
          <a:p>
            <a:pPr marL="688975">
              <a:tabLst>
                <a:tab pos="749300" algn="l"/>
              </a:tabLst>
            </a:pPr>
            <a:endParaRPr lang="en-US" sz="1600" dirty="0"/>
          </a:p>
        </p:txBody>
      </p:sp>
    </p:spTree>
    <p:extLst>
      <p:ext uri="{BB962C8B-B14F-4D97-AF65-F5344CB8AC3E}">
        <p14:creationId xmlns:p14="http://schemas.microsoft.com/office/powerpoint/2010/main" val="3089318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23220"/>
          </a:xfrm>
          <a:prstGeom prst="rect">
            <a:avLst/>
          </a:prstGeom>
          <a:noFill/>
        </p:spPr>
        <p:txBody>
          <a:bodyPr wrap="square" rtlCol="0">
            <a:spAutoFit/>
          </a:bodyPr>
          <a:lstStyle/>
          <a:p>
            <a:pPr>
              <a:tabLst>
                <a:tab pos="509588" algn="l"/>
              </a:tabLst>
            </a:pPr>
            <a:r>
              <a:rPr lang="en-US" sz="2800" b="1" dirty="0" smtClean="0"/>
              <a:t>Medication Errors </a:t>
            </a:r>
            <a:endParaRPr lang="en-US" sz="2400" dirty="0"/>
          </a:p>
        </p:txBody>
      </p:sp>
      <p:sp>
        <p:nvSpPr>
          <p:cNvPr id="3" name="Rectangle 2"/>
          <p:cNvSpPr/>
          <p:nvPr/>
        </p:nvSpPr>
        <p:spPr>
          <a:xfrm>
            <a:off x="76200" y="1981199"/>
            <a:ext cx="7772400" cy="4062651"/>
          </a:xfrm>
          <a:prstGeom prst="rect">
            <a:avLst/>
          </a:prstGeom>
        </p:spPr>
        <p:txBody>
          <a:bodyPr wrap="square">
            <a:spAutoFit/>
          </a:bodyPr>
          <a:lstStyle/>
          <a:p>
            <a:pPr marL="630238">
              <a:tabLst>
                <a:tab pos="1084263" algn="l"/>
              </a:tabLst>
            </a:pPr>
            <a:r>
              <a:rPr lang="en-US" sz="2000" dirty="0"/>
              <a:t>8. 	Complete a Medication Administration Incident Report </a:t>
            </a:r>
            <a:r>
              <a:rPr lang="en-US" sz="2000" dirty="0" smtClean="0"/>
              <a:t>	form</a:t>
            </a:r>
            <a:r>
              <a:rPr lang="en-US" sz="2000" dirty="0"/>
              <a:t>.  Carefully </a:t>
            </a:r>
            <a:r>
              <a:rPr lang="en-US" sz="2000" dirty="0" smtClean="0"/>
              <a:t>record </a:t>
            </a:r>
            <a:r>
              <a:rPr lang="en-US" sz="2000" dirty="0"/>
              <a:t>all circumstances and actions </a:t>
            </a:r>
            <a:r>
              <a:rPr lang="en-US" sz="2000" dirty="0" smtClean="0"/>
              <a:t>	taken</a:t>
            </a:r>
            <a:r>
              <a:rPr lang="en-US" sz="2000" dirty="0"/>
              <a:t>, including instructions from the 	Poison Control </a:t>
            </a:r>
            <a:r>
              <a:rPr lang="en-US" sz="2000" dirty="0" smtClean="0"/>
              <a:t>	Center </a:t>
            </a:r>
            <a:r>
              <a:rPr lang="en-US" sz="2000" dirty="0"/>
              <a:t>or the student’s health care provider, and the 	student’s </a:t>
            </a:r>
            <a:r>
              <a:rPr lang="en-US" sz="2000" dirty="0" smtClean="0"/>
              <a:t>status</a:t>
            </a:r>
            <a:r>
              <a:rPr lang="en-US" sz="2000" dirty="0"/>
              <a:t>.  All reports are to be filed and kept </a:t>
            </a:r>
            <a:r>
              <a:rPr lang="en-US" sz="2000" dirty="0" smtClean="0"/>
              <a:t>	according </a:t>
            </a:r>
            <a:r>
              <a:rPr lang="en-US" sz="2000" dirty="0"/>
              <a:t>to district policy.  </a:t>
            </a:r>
          </a:p>
          <a:p>
            <a:pPr marL="630238">
              <a:tabLst>
                <a:tab pos="1319213" algn="l"/>
              </a:tabLst>
            </a:pPr>
            <a:r>
              <a:rPr lang="en-US" sz="2000" dirty="0"/>
              <a:t> </a:t>
            </a:r>
          </a:p>
          <a:p>
            <a:pPr marL="630238">
              <a:tabLst>
                <a:tab pos="1319213" algn="l"/>
              </a:tabLst>
            </a:pPr>
            <a:r>
              <a:rPr lang="en-US" sz="2000" dirty="0"/>
              <a:t> </a:t>
            </a:r>
          </a:p>
          <a:p>
            <a:pPr marL="630238">
              <a:tabLst>
                <a:tab pos="1319213" algn="l"/>
              </a:tabLst>
            </a:pPr>
            <a:r>
              <a:rPr lang="en-US" sz="2000" dirty="0"/>
              <a:t>Errors made in recording medications on the Medication Administration Record should be marked “error,” initialed and dated.  </a:t>
            </a:r>
            <a:r>
              <a:rPr lang="en-US" sz="2000" i="1" dirty="0"/>
              <a:t>Whiteout</a:t>
            </a:r>
            <a:r>
              <a:rPr lang="en-US" sz="2000" dirty="0"/>
              <a:t> may not be used nor documentation “blacked” out.</a:t>
            </a:r>
          </a:p>
          <a:p>
            <a:pPr marL="630238">
              <a:tabLst>
                <a:tab pos="1319213" algn="l"/>
              </a:tabLst>
            </a:pPr>
            <a:r>
              <a:rPr lang="en-US" dirty="0"/>
              <a:t> </a:t>
            </a:r>
          </a:p>
        </p:txBody>
      </p:sp>
    </p:spTree>
    <p:extLst>
      <p:ext uri="{BB962C8B-B14F-4D97-AF65-F5344CB8AC3E}">
        <p14:creationId xmlns:p14="http://schemas.microsoft.com/office/powerpoint/2010/main" val="419766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066800"/>
            <a:ext cx="6781800" cy="4185761"/>
          </a:xfrm>
          <a:prstGeom prst="rect">
            <a:avLst/>
          </a:prstGeom>
        </p:spPr>
        <p:txBody>
          <a:bodyPr wrap="square">
            <a:spAutoFit/>
          </a:bodyPr>
          <a:lstStyle/>
          <a:p>
            <a:pPr algn="ctr"/>
            <a:r>
              <a:rPr lang="en-US" sz="4400" b="1" dirty="0"/>
              <a:t>Module </a:t>
            </a:r>
            <a:r>
              <a:rPr lang="en-US" sz="4400" b="1" dirty="0" smtClean="0"/>
              <a:t>II</a:t>
            </a:r>
          </a:p>
          <a:p>
            <a:pPr algn="ctr"/>
            <a:endParaRPr lang="en-US" b="1" dirty="0" smtClean="0"/>
          </a:p>
          <a:p>
            <a:pPr algn="ctr"/>
            <a:endParaRPr lang="en-US" sz="4400" b="1" dirty="0" smtClean="0"/>
          </a:p>
          <a:p>
            <a:pPr algn="ctr"/>
            <a:r>
              <a:rPr lang="en-US" sz="3200" b="1" dirty="0" smtClean="0"/>
              <a:t>Classification </a:t>
            </a:r>
            <a:r>
              <a:rPr lang="en-US" sz="3200" b="1" dirty="0"/>
              <a:t>of </a:t>
            </a:r>
            <a:r>
              <a:rPr lang="en-US" sz="3200" b="1" dirty="0" smtClean="0"/>
              <a:t>Medications</a:t>
            </a:r>
          </a:p>
          <a:p>
            <a:pPr algn="ctr"/>
            <a:endParaRPr lang="en-US" sz="3200" b="1" dirty="0" smtClean="0"/>
          </a:p>
          <a:p>
            <a:pPr algn="ctr"/>
            <a:r>
              <a:rPr lang="en-US" sz="3200" b="1" dirty="0" smtClean="0"/>
              <a:t>Medications Preparation </a:t>
            </a:r>
          </a:p>
          <a:p>
            <a:pPr algn="ctr"/>
            <a:endParaRPr lang="en-US" sz="3200" b="1" dirty="0" smtClean="0"/>
          </a:p>
          <a:p>
            <a:pPr algn="ctr"/>
            <a:r>
              <a:rPr lang="en-US" sz="3200" b="1" dirty="0" smtClean="0"/>
              <a:t>Administration </a:t>
            </a:r>
            <a:r>
              <a:rPr lang="en-US" sz="3200" b="1" dirty="0"/>
              <a:t>&amp; </a:t>
            </a:r>
            <a:r>
              <a:rPr lang="en-US" sz="3200" b="1" dirty="0" smtClean="0"/>
              <a:t>Documentation</a:t>
            </a:r>
            <a:endParaRPr lang="en-US" sz="3200" dirty="0"/>
          </a:p>
        </p:txBody>
      </p:sp>
    </p:spTree>
    <p:extLst>
      <p:ext uri="{BB962C8B-B14F-4D97-AF65-F5344CB8AC3E}">
        <p14:creationId xmlns:p14="http://schemas.microsoft.com/office/powerpoint/2010/main" val="1528766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4285" y="609600"/>
            <a:ext cx="8006316" cy="4770537"/>
          </a:xfrm>
          <a:prstGeom prst="rect">
            <a:avLst/>
          </a:prstGeom>
          <a:noFill/>
        </p:spPr>
        <p:txBody>
          <a:bodyPr wrap="square" rtlCol="0">
            <a:spAutoFit/>
          </a:bodyPr>
          <a:lstStyle/>
          <a:p>
            <a:r>
              <a:rPr lang="en-US" sz="2800" b="1" dirty="0" smtClean="0"/>
              <a:t>Classification </a:t>
            </a:r>
            <a:r>
              <a:rPr lang="en-US" sz="2800" b="1" dirty="0"/>
              <a:t>of Medications</a:t>
            </a:r>
            <a:endParaRPr lang="en-US" sz="2800" dirty="0"/>
          </a:p>
          <a:p>
            <a:endParaRPr lang="en-US" sz="2000" b="1" dirty="0" smtClean="0"/>
          </a:p>
          <a:p>
            <a:endParaRPr lang="en-US" sz="2000" b="1" dirty="0" smtClean="0"/>
          </a:p>
          <a:p>
            <a:r>
              <a:rPr lang="x-none" sz="2000" b="1" u="sng" smtClean="0"/>
              <a:t>Prescription </a:t>
            </a:r>
            <a:r>
              <a:rPr lang="x-none" sz="2000" b="1" u="sng"/>
              <a:t>Medications</a:t>
            </a:r>
            <a:endParaRPr lang="en-US" sz="2000" b="1" i="1" u="sng" dirty="0"/>
          </a:p>
          <a:p>
            <a:r>
              <a:rPr lang="en-US" sz="2000" dirty="0"/>
              <a:t> </a:t>
            </a:r>
          </a:p>
          <a:p>
            <a:pPr marL="457200" indent="-457200">
              <a:buAutoNum type="alphaUcPeriod"/>
              <a:tabLst>
                <a:tab pos="509588" algn="l"/>
              </a:tabLst>
            </a:pPr>
            <a:r>
              <a:rPr lang="x-none" sz="2000" b="1" smtClean="0"/>
              <a:t>Controlled/scheduled medications</a:t>
            </a:r>
            <a:endParaRPr lang="en-US" sz="2000" b="1" dirty="0"/>
          </a:p>
          <a:p>
            <a:pPr marL="457200" indent="-457200">
              <a:buAutoNum type="alphaUcPeriod"/>
              <a:tabLst>
                <a:tab pos="509588" algn="l"/>
              </a:tabLst>
            </a:pPr>
            <a:endParaRPr lang="en-US" sz="2000" b="1" i="1" dirty="0"/>
          </a:p>
          <a:p>
            <a:pPr marL="509588">
              <a:tabLst>
                <a:tab pos="509588" algn="l"/>
              </a:tabLst>
            </a:pPr>
            <a:r>
              <a:rPr lang="en-US" sz="2000" dirty="0" smtClean="0"/>
              <a:t>“</a:t>
            </a:r>
            <a:r>
              <a:rPr lang="en-US" sz="2000" dirty="0"/>
              <a:t>Controlled/scheduled medications” are medications that are potentially addictive and that are regulated under the Controlled/Scheduled Substance Act of </a:t>
            </a:r>
            <a:r>
              <a:rPr lang="en-US" sz="2000" dirty="0" smtClean="0"/>
              <a:t>1970. Controlled/ scheduled </a:t>
            </a:r>
            <a:r>
              <a:rPr lang="en-US" sz="2000" dirty="0"/>
              <a:t>medications cannot be obtained without a written prescription from a licensed practitioner (e.g</a:t>
            </a:r>
            <a:r>
              <a:rPr lang="en-US" sz="2000" dirty="0" smtClean="0"/>
              <a:t>., </a:t>
            </a:r>
            <a:r>
              <a:rPr lang="en-US" sz="2000" dirty="0"/>
              <a:t>Ritalin® or Tylenol® with Codeine). </a:t>
            </a:r>
          </a:p>
          <a:p>
            <a:pPr>
              <a:tabLst>
                <a:tab pos="509588" algn="l"/>
              </a:tabLst>
            </a:pPr>
            <a:r>
              <a:rPr lang="en-US" sz="2000" dirty="0"/>
              <a:t> </a:t>
            </a:r>
          </a:p>
          <a:p>
            <a:pPr>
              <a:tabLst>
                <a:tab pos="509588" algn="l"/>
              </a:tabLst>
            </a:pPr>
            <a:endParaRPr lang="en-US" sz="1600" b="1" dirty="0" smtClean="0"/>
          </a:p>
        </p:txBody>
      </p:sp>
    </p:spTree>
    <p:extLst>
      <p:ext uri="{BB962C8B-B14F-4D97-AF65-F5344CB8AC3E}">
        <p14:creationId xmlns:p14="http://schemas.microsoft.com/office/powerpoint/2010/main" val="936719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838200"/>
            <a:ext cx="7543800" cy="3662541"/>
          </a:xfrm>
          <a:prstGeom prst="rect">
            <a:avLst/>
          </a:prstGeom>
        </p:spPr>
        <p:txBody>
          <a:bodyPr wrap="square">
            <a:spAutoFit/>
          </a:bodyPr>
          <a:lstStyle/>
          <a:p>
            <a:pPr>
              <a:tabLst>
                <a:tab pos="509588" algn="l"/>
              </a:tabLst>
            </a:pPr>
            <a:r>
              <a:rPr lang="en-US" sz="2000" dirty="0"/>
              <a:t> </a:t>
            </a:r>
            <a:r>
              <a:rPr lang="x-none" sz="2400" b="1" u="sng"/>
              <a:t>Prescription Medications</a:t>
            </a:r>
            <a:endParaRPr lang="en-US" sz="2400" b="1" i="1" u="sng" dirty="0"/>
          </a:p>
          <a:p>
            <a:pPr>
              <a:tabLst>
                <a:tab pos="509588" algn="l"/>
              </a:tabLst>
            </a:pPr>
            <a:endParaRPr lang="en-US" sz="2000" dirty="0"/>
          </a:p>
          <a:p>
            <a:pPr>
              <a:tabLst>
                <a:tab pos="509588" algn="l"/>
              </a:tabLst>
            </a:pPr>
            <a:endParaRPr lang="en-US" sz="2000" dirty="0"/>
          </a:p>
          <a:p>
            <a:pPr marL="514350" indent="-514350">
              <a:buAutoNum type="alphaUcPeriod" startAt="2"/>
              <a:tabLst>
                <a:tab pos="509588" algn="l"/>
              </a:tabLst>
            </a:pPr>
            <a:r>
              <a:rPr lang="x-none" sz="2000" b="1" smtClean="0"/>
              <a:t>Non-controlled/scheduled medications</a:t>
            </a:r>
            <a:endParaRPr lang="en-US" sz="2000" b="1" dirty="0" smtClean="0"/>
          </a:p>
          <a:p>
            <a:pPr>
              <a:tabLst>
                <a:tab pos="509588" algn="l"/>
              </a:tabLst>
            </a:pPr>
            <a:endParaRPr lang="en-US" sz="2800" b="1" i="1" dirty="0"/>
          </a:p>
          <a:p>
            <a:pPr marL="509588">
              <a:tabLst>
                <a:tab pos="509588" algn="l"/>
              </a:tabLst>
            </a:pPr>
            <a:r>
              <a:rPr lang="en-US" sz="2000" dirty="0"/>
              <a:t>All prescription, non-controlled/scheduled medications (e.g.,Tegretol® or Dilantin®) require an order from a HCP.  All non-controlled/scheduled medications are kept locked according to school district policies and procedures. School district policies will address student safety in relation to secure storage of medication.</a:t>
            </a:r>
          </a:p>
        </p:txBody>
      </p:sp>
    </p:spTree>
    <p:extLst>
      <p:ext uri="{BB962C8B-B14F-4D97-AF65-F5344CB8AC3E}">
        <p14:creationId xmlns:p14="http://schemas.microsoft.com/office/powerpoint/2010/main" val="594362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066800"/>
            <a:ext cx="8219607" cy="4401205"/>
          </a:xfrm>
          <a:prstGeom prst="rect">
            <a:avLst/>
          </a:prstGeom>
          <a:noFill/>
        </p:spPr>
        <p:txBody>
          <a:bodyPr wrap="square" rtlCol="0">
            <a:spAutoFit/>
          </a:bodyPr>
          <a:lstStyle/>
          <a:p>
            <a:r>
              <a:rPr lang="x-none" sz="2400" b="1" u="sng" smtClean="0"/>
              <a:t>Prescription Medications</a:t>
            </a:r>
            <a:endParaRPr lang="en-US" sz="2400" b="1" u="sng" dirty="0"/>
          </a:p>
          <a:p>
            <a:endParaRPr lang="en-US" sz="2000" b="1" i="1" u="sng" dirty="0"/>
          </a:p>
          <a:p>
            <a:r>
              <a:rPr lang="en-US" sz="2000" dirty="0"/>
              <a:t> </a:t>
            </a:r>
          </a:p>
          <a:p>
            <a:pPr>
              <a:tabLst>
                <a:tab pos="509588" algn="l"/>
              </a:tabLst>
            </a:pPr>
            <a:r>
              <a:rPr lang="en-US" sz="2000" b="1" dirty="0"/>
              <a:t>C. </a:t>
            </a:r>
            <a:r>
              <a:rPr lang="en-US" sz="2000" b="1" dirty="0" smtClean="0"/>
              <a:t>	O</a:t>
            </a:r>
            <a:r>
              <a:rPr lang="x-none" sz="2000" b="1"/>
              <a:t>ver-the-Counter (OTC) Medications</a:t>
            </a:r>
            <a:endParaRPr lang="en-US" sz="2000" b="1" i="1" dirty="0"/>
          </a:p>
          <a:p>
            <a:r>
              <a:rPr lang="en-US" sz="2000" dirty="0"/>
              <a:t> </a:t>
            </a:r>
          </a:p>
          <a:p>
            <a:pPr marL="509588"/>
            <a:r>
              <a:rPr lang="en-US" sz="2000" dirty="0"/>
              <a:t>OTC medications are administered to students according to school district policy. OTC medications require a completed authorization form by the parent/legal guardian and the student’s HCP. Examples of these medications would be ibuprofen (Motrin®), acetaminophen (Tylenol®), cough medication (Robitussin®), antibiotic ointment (Neosporin® or Bactracin®), antacids (Tums® or Rolaids®), etc.  Documentation of OTCs on the student’s Medication Administration Record is required.</a:t>
            </a:r>
          </a:p>
          <a:p>
            <a:endParaRPr lang="en-US" sz="1600" b="1" dirty="0" smtClean="0"/>
          </a:p>
        </p:txBody>
      </p:sp>
    </p:spTree>
    <p:extLst>
      <p:ext uri="{BB962C8B-B14F-4D97-AF65-F5344CB8AC3E}">
        <p14:creationId xmlns:p14="http://schemas.microsoft.com/office/powerpoint/2010/main" val="3962679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143000"/>
            <a:ext cx="7391400" cy="4339650"/>
          </a:xfrm>
          <a:prstGeom prst="rect">
            <a:avLst/>
          </a:prstGeom>
        </p:spPr>
        <p:txBody>
          <a:bodyPr wrap="square">
            <a:spAutoFit/>
          </a:bodyPr>
          <a:lstStyle/>
          <a:p>
            <a:r>
              <a:rPr lang="x-none" sz="2800" b="1" u="sng"/>
              <a:t>Medication </a:t>
            </a:r>
            <a:r>
              <a:rPr lang="en-US" sz="2800" b="1" u="sng" dirty="0"/>
              <a:t>Resource</a:t>
            </a:r>
            <a:r>
              <a:rPr lang="x-none" sz="2800" b="1" u="sng" smtClean="0"/>
              <a:t>s</a:t>
            </a:r>
            <a:endParaRPr lang="en-US" sz="2800" b="1" u="sng" dirty="0" smtClean="0"/>
          </a:p>
          <a:p>
            <a:endParaRPr lang="en-US" sz="2800" b="1" i="1" u="sng" dirty="0"/>
          </a:p>
          <a:p>
            <a:r>
              <a:rPr lang="en-US" sz="2000" dirty="0"/>
              <a:t> </a:t>
            </a:r>
          </a:p>
          <a:p>
            <a:pPr marL="509588"/>
            <a:r>
              <a:rPr lang="en-US" sz="2000" dirty="0"/>
              <a:t>The chart “Common Medications” (</a:t>
            </a:r>
            <a:r>
              <a:rPr lang="en-US" sz="2000" b="1" dirty="0"/>
              <a:t>Handouts</a:t>
            </a:r>
            <a:r>
              <a:rPr lang="en-US" sz="2000" dirty="0"/>
              <a:t> section) lists commonly used medications. These medications may be controlled or non-controlled. The chart is not an all inclusive list. It is very important that a person administering </a:t>
            </a:r>
            <a:r>
              <a:rPr lang="en-US" sz="2000" dirty="0" smtClean="0"/>
              <a:t>medications compares </a:t>
            </a:r>
            <a:r>
              <a:rPr lang="en-US" sz="2000" dirty="0"/>
              <a:t>the medication label with the medication record including the student’s name, time of administration, how the medication is to be given and the dosage for administration. All OTC medications must be given in accordance with school district policies.  </a:t>
            </a:r>
          </a:p>
          <a:p>
            <a:pPr marL="509588"/>
            <a:endParaRPr lang="en-US" sz="2000" dirty="0"/>
          </a:p>
        </p:txBody>
      </p:sp>
    </p:spTree>
    <p:extLst>
      <p:ext uri="{BB962C8B-B14F-4D97-AF65-F5344CB8AC3E}">
        <p14:creationId xmlns:p14="http://schemas.microsoft.com/office/powerpoint/2010/main" val="2540166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825579"/>
            <a:ext cx="8524407" cy="6032421"/>
          </a:xfrm>
          <a:prstGeom prst="rect">
            <a:avLst/>
          </a:prstGeom>
          <a:noFill/>
        </p:spPr>
        <p:txBody>
          <a:bodyPr wrap="square" rtlCol="0">
            <a:spAutoFit/>
          </a:bodyPr>
          <a:lstStyle/>
          <a:p>
            <a:r>
              <a:rPr lang="en-US" sz="1600" dirty="0" smtClean="0"/>
              <a:t> </a:t>
            </a:r>
          </a:p>
          <a:p>
            <a:pPr marL="465138"/>
            <a:r>
              <a:rPr lang="x-none" sz="2400" b="1" u="sng" smtClean="0"/>
              <a:t>Understanding </a:t>
            </a:r>
            <a:r>
              <a:rPr lang="x-none" sz="2400" b="1" u="sng"/>
              <a:t>Effects of Medications/Adverse </a:t>
            </a:r>
            <a:endParaRPr lang="en-US" sz="2400" b="1" u="sng" dirty="0" smtClean="0"/>
          </a:p>
          <a:p>
            <a:pPr marL="465138"/>
            <a:r>
              <a:rPr lang="x-none" sz="2400" b="1" u="sng" smtClean="0"/>
              <a:t>Drug Effects</a:t>
            </a:r>
            <a:endParaRPr lang="en-US" sz="2400" b="1" u="sng" dirty="0" smtClean="0"/>
          </a:p>
          <a:p>
            <a:pPr marL="465138"/>
            <a:endParaRPr lang="en-US" sz="2000" b="1" i="1" u="sng" dirty="0"/>
          </a:p>
          <a:p>
            <a:pPr marL="465138"/>
            <a:r>
              <a:rPr lang="en-US" sz="2000" dirty="0"/>
              <a:t> </a:t>
            </a:r>
          </a:p>
          <a:p>
            <a:pPr marL="465138"/>
            <a:r>
              <a:rPr lang="en-US" sz="2000" dirty="0"/>
              <a:t>It is very important to be familiar with any medication that is being administered. An adverse effect is an unwanted, unexpected and/or dangerous reaction to a drug. Pharmacies are required to provide   </a:t>
            </a:r>
            <a:endParaRPr lang="en-US" sz="2000" dirty="0" smtClean="0"/>
          </a:p>
          <a:p>
            <a:pPr marL="465138"/>
            <a:r>
              <a:rPr lang="en-US" sz="2000" dirty="0" smtClean="0"/>
              <a:t>a </a:t>
            </a:r>
            <a:r>
              <a:rPr lang="en-US" sz="2000" dirty="0"/>
              <a:t>“medication” education sheet with each drug </a:t>
            </a:r>
            <a:r>
              <a:rPr lang="en-US" sz="2000" dirty="0" smtClean="0"/>
              <a:t>dispensed.</a:t>
            </a:r>
            <a:endParaRPr lang="en-US" sz="2000" dirty="0" smtClean="0">
              <a:effectLst/>
            </a:endParaRPr>
          </a:p>
          <a:p>
            <a:pPr marL="465138"/>
            <a:r>
              <a:rPr lang="en-US" sz="2000" dirty="0"/>
              <a:t> </a:t>
            </a:r>
          </a:p>
          <a:p>
            <a:pPr marL="465138"/>
            <a:r>
              <a:rPr lang="en-US" sz="2000" dirty="0"/>
              <a:t>A</a:t>
            </a:r>
            <a:r>
              <a:rPr lang="en-US" sz="2000" dirty="0" smtClean="0"/>
              <a:t> </a:t>
            </a:r>
            <a:r>
              <a:rPr lang="en-US" sz="2000" dirty="0"/>
              <a:t>current drug </a:t>
            </a:r>
            <a:r>
              <a:rPr lang="en-US" sz="2000" dirty="0" smtClean="0"/>
              <a:t>handbook </a:t>
            </a:r>
            <a:r>
              <a:rPr lang="en-US" sz="2000" dirty="0"/>
              <a:t>is also available online at the:</a:t>
            </a:r>
          </a:p>
          <a:p>
            <a:pPr marL="465138"/>
            <a:r>
              <a:rPr lang="en-US" sz="2000" dirty="0"/>
              <a:t> </a:t>
            </a:r>
          </a:p>
          <a:p>
            <a:pPr marL="465138"/>
            <a:r>
              <a:rPr lang="en-US" sz="2000" dirty="0"/>
              <a:t>National Institute of Health’s website Medline Plus:  </a:t>
            </a:r>
            <a:r>
              <a:rPr lang="en-US" sz="2000" u="sng" dirty="0">
                <a:hlinkClick r:id="rId2"/>
              </a:rPr>
              <a:t>http://nlm.nih.gov/medlineplus/druginformation.html</a:t>
            </a:r>
            <a:endParaRPr lang="en-US" sz="2000" dirty="0"/>
          </a:p>
          <a:p>
            <a:pPr marL="465138"/>
            <a:r>
              <a:rPr lang="en-US" sz="2000" dirty="0"/>
              <a:t> </a:t>
            </a:r>
          </a:p>
          <a:p>
            <a:pPr marL="465138"/>
            <a:endParaRPr lang="en-US" sz="1600" dirty="0"/>
          </a:p>
          <a:p>
            <a:pPr marL="465138"/>
            <a:r>
              <a:rPr lang="en-US" sz="1600" dirty="0"/>
              <a:t> </a:t>
            </a:r>
          </a:p>
          <a:p>
            <a:pPr marL="465138"/>
            <a:r>
              <a:rPr lang="en-US" sz="1600" dirty="0"/>
              <a:t> </a:t>
            </a:r>
          </a:p>
          <a:p>
            <a:pPr marL="465138"/>
            <a:endParaRPr lang="en-US" sz="1600" dirty="0" smtClean="0"/>
          </a:p>
          <a:p>
            <a:pPr marL="465138"/>
            <a:r>
              <a:rPr lang="en-US" dirty="0" smtClean="0"/>
              <a:t> </a:t>
            </a:r>
            <a:endParaRPr lang="en-US" dirty="0"/>
          </a:p>
        </p:txBody>
      </p:sp>
    </p:spTree>
    <p:extLst>
      <p:ext uri="{BB962C8B-B14F-4D97-AF65-F5344CB8AC3E}">
        <p14:creationId xmlns:p14="http://schemas.microsoft.com/office/powerpoint/2010/main" val="2352695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070" y="838200"/>
            <a:ext cx="8524407" cy="7017306"/>
          </a:xfrm>
          <a:prstGeom prst="rect">
            <a:avLst/>
          </a:prstGeom>
          <a:noFill/>
        </p:spPr>
        <p:txBody>
          <a:bodyPr wrap="square" rtlCol="0">
            <a:spAutoFit/>
          </a:bodyPr>
          <a:lstStyle/>
          <a:p>
            <a:pPr marL="465138"/>
            <a:r>
              <a:rPr lang="x-none" sz="2400" b="1" u="sng" smtClean="0"/>
              <a:t>Understanding </a:t>
            </a:r>
            <a:r>
              <a:rPr lang="x-none" sz="2400" b="1" u="sng"/>
              <a:t>Effects of </a:t>
            </a:r>
            <a:r>
              <a:rPr lang="x-none" sz="2400" b="1" u="sng" smtClean="0"/>
              <a:t>Medications/Adverse</a:t>
            </a:r>
            <a:endParaRPr lang="en-US" sz="2400" b="1" u="sng" dirty="0" smtClean="0"/>
          </a:p>
          <a:p>
            <a:pPr marL="465138"/>
            <a:r>
              <a:rPr lang="x-none" sz="2400" b="1" u="sng" smtClean="0"/>
              <a:t>Drug Effects</a:t>
            </a:r>
            <a:endParaRPr lang="en-US" b="1" u="sng" dirty="0" smtClean="0"/>
          </a:p>
          <a:p>
            <a:pPr marL="465138"/>
            <a:endParaRPr lang="en-US" b="1" i="1" u="sng" dirty="0"/>
          </a:p>
          <a:p>
            <a:pPr marL="465138"/>
            <a:r>
              <a:rPr lang="en-US" dirty="0"/>
              <a:t> </a:t>
            </a:r>
          </a:p>
          <a:p>
            <a:pPr marL="465138"/>
            <a:r>
              <a:rPr lang="en-US" dirty="0" smtClean="0"/>
              <a:t>Observing the student after a medication has been administered is crucial in identifying any adverse reactions to that medication. If a student vomits after taking a medication, report to the supervising school nurse. Severe adverse reactions should be treated as emergencies.</a:t>
            </a:r>
          </a:p>
          <a:p>
            <a:pPr marL="465138"/>
            <a:r>
              <a:rPr lang="en-US" dirty="0" smtClean="0"/>
              <a:t> </a:t>
            </a:r>
          </a:p>
          <a:p>
            <a:pPr marL="465138"/>
            <a:r>
              <a:rPr lang="en-US" dirty="0" smtClean="0"/>
              <a:t>An allergic reaction is an immune response to a foreign substance resulting in inflammation and/or organ dysfunction. In the case of medications, the drug itself may be the substance that causes the effect.  </a:t>
            </a:r>
          </a:p>
          <a:p>
            <a:pPr marL="465138"/>
            <a:endParaRPr lang="en-US" dirty="0" smtClean="0"/>
          </a:p>
          <a:p>
            <a:pPr marL="465138"/>
            <a:r>
              <a:rPr lang="en-US" dirty="0" smtClean="0"/>
              <a:t>Anaphylaxis is the most dangerous type of an allergic reaction. Anaphylaxis is a life-threatening event, where the blood pressure drops, respiratory distress occurs (i.e., shortness of breath), and the student may become unresponsive. Emergency procedures should be implemented if anaphylaxis is suspected.</a:t>
            </a:r>
          </a:p>
          <a:p>
            <a:pPr marL="465138"/>
            <a:r>
              <a:rPr lang="en-US" sz="1600" b="1" i="1" dirty="0" smtClean="0"/>
              <a:t> </a:t>
            </a:r>
          </a:p>
          <a:p>
            <a:pPr marL="465138"/>
            <a:r>
              <a:rPr lang="en-US" sz="1600" dirty="0" smtClean="0"/>
              <a:t> </a:t>
            </a:r>
          </a:p>
          <a:p>
            <a:pPr marL="465138"/>
            <a:r>
              <a:rPr lang="en-US" sz="1600" dirty="0" smtClean="0"/>
              <a:t> </a:t>
            </a:r>
            <a:endParaRPr lang="en-US" sz="1600" dirty="0"/>
          </a:p>
          <a:p>
            <a:pPr marL="465138"/>
            <a:r>
              <a:rPr lang="en-US" sz="1600" dirty="0"/>
              <a:t> </a:t>
            </a:r>
          </a:p>
          <a:p>
            <a:pPr marL="465138"/>
            <a:r>
              <a:rPr lang="en-US" sz="1600" dirty="0"/>
              <a:t> </a:t>
            </a:r>
          </a:p>
          <a:p>
            <a:pPr marL="465138"/>
            <a:endParaRPr lang="en-US" sz="1600" dirty="0" smtClean="0"/>
          </a:p>
          <a:p>
            <a:pPr marL="465138"/>
            <a:r>
              <a:rPr lang="en-US" dirty="0" smtClean="0"/>
              <a:t> </a:t>
            </a:r>
            <a:endParaRPr lang="en-US" dirty="0"/>
          </a:p>
        </p:txBody>
      </p:sp>
    </p:spTree>
    <p:extLst>
      <p:ext uri="{BB962C8B-B14F-4D97-AF65-F5344CB8AC3E}">
        <p14:creationId xmlns:p14="http://schemas.microsoft.com/office/powerpoint/2010/main" val="2155794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070" y="609600"/>
            <a:ext cx="8524407" cy="6278642"/>
          </a:xfrm>
          <a:prstGeom prst="rect">
            <a:avLst/>
          </a:prstGeom>
          <a:noFill/>
        </p:spPr>
        <p:txBody>
          <a:bodyPr wrap="square" rtlCol="0">
            <a:spAutoFit/>
          </a:bodyPr>
          <a:lstStyle/>
          <a:p>
            <a:pPr marL="465138"/>
            <a:r>
              <a:rPr lang="en-US" sz="2800" b="1" u="sng" dirty="0" smtClean="0"/>
              <a:t>Various Forms of Medication Administration</a:t>
            </a:r>
          </a:p>
          <a:p>
            <a:pPr marL="465138"/>
            <a:endParaRPr lang="en-US" b="1" i="1" u="sng" dirty="0" smtClean="0"/>
          </a:p>
          <a:p>
            <a:pPr marL="465138"/>
            <a:endParaRPr lang="en-US" b="1" i="1" u="sng" dirty="0"/>
          </a:p>
          <a:p>
            <a:pPr marL="465138">
              <a:tabLst>
                <a:tab pos="1035050" algn="l"/>
              </a:tabLst>
            </a:pPr>
            <a:r>
              <a:rPr lang="en-US" dirty="0"/>
              <a:t> </a:t>
            </a:r>
            <a:r>
              <a:rPr lang="x-none" b="1"/>
              <a:t>A. </a:t>
            </a:r>
            <a:r>
              <a:rPr lang="en-US" b="1" dirty="0" smtClean="0"/>
              <a:t>	</a:t>
            </a:r>
            <a:r>
              <a:rPr lang="x-none" b="1" smtClean="0"/>
              <a:t>Oral </a:t>
            </a:r>
            <a:r>
              <a:rPr lang="x-none" b="1"/>
              <a:t>(by mouth)</a:t>
            </a:r>
            <a:endParaRPr lang="en-US" b="1" i="1" dirty="0"/>
          </a:p>
          <a:p>
            <a:pPr marL="1035050">
              <a:tabLst>
                <a:tab pos="1035050" algn="l"/>
              </a:tabLst>
            </a:pPr>
            <a:r>
              <a:rPr lang="en-US" dirty="0"/>
              <a:t>Oral medications include solid forms such as tablets or capsules and liquid forms such as </a:t>
            </a:r>
            <a:r>
              <a:rPr lang="en-US" dirty="0" smtClean="0"/>
              <a:t>syrups/elixirs </a:t>
            </a:r>
            <a:r>
              <a:rPr lang="en-US" dirty="0"/>
              <a:t>and suspensions</a:t>
            </a:r>
            <a:r>
              <a:rPr lang="en-US" b="1" dirty="0"/>
              <a:t>. </a:t>
            </a:r>
            <a:r>
              <a:rPr lang="en-US" dirty="0"/>
              <a:t>Oral medication should not be crushed without an HCP’s order.</a:t>
            </a:r>
          </a:p>
          <a:p>
            <a:pPr marL="465138">
              <a:tabLst>
                <a:tab pos="1035050" algn="l"/>
              </a:tabLst>
            </a:pPr>
            <a:r>
              <a:rPr lang="en-US" dirty="0"/>
              <a:t> </a:t>
            </a:r>
          </a:p>
          <a:p>
            <a:pPr marL="1035050">
              <a:tabLst>
                <a:tab pos="1035050" algn="l"/>
              </a:tabLst>
            </a:pPr>
            <a:r>
              <a:rPr lang="en-US" b="1" u="sng" dirty="0"/>
              <a:t>Tablets (pills)</a:t>
            </a:r>
            <a:r>
              <a:rPr lang="en-US" dirty="0"/>
              <a:t> come in many forms:  regular, chewable, sublingual and scored.  Regular tablets are simply taken with liquid. Chewable tablets should be chewed before they are swallowed. Tablets that are not clearly designated as chewable should be swallowed whole. Scored tablets are designed so that they can be cut up into smaller doses with a special cutting tool. Tablets are delivered in either enteric coated or  uncoated form. Certain medications can cause irritation to the stomach. These tablets are “coated” so that they cannot dissolve in the stomach, protecting the stomach from irritation. The “coating” actually dissolves in the small intestine instead of the stomach. </a:t>
            </a:r>
            <a:r>
              <a:rPr lang="en-US" u="sng" dirty="0"/>
              <a:t>These tablets should not be split or crushed.</a:t>
            </a:r>
            <a:endParaRPr lang="en-US" dirty="0"/>
          </a:p>
          <a:p>
            <a:pPr marL="1035050">
              <a:tabLst>
                <a:tab pos="1035050" algn="l"/>
              </a:tabLst>
            </a:pPr>
            <a:r>
              <a:rPr lang="en-US" dirty="0"/>
              <a:t> </a:t>
            </a:r>
            <a:endParaRPr lang="en-US" dirty="0" smtClean="0"/>
          </a:p>
          <a:p>
            <a:pPr marL="1035050">
              <a:tabLst>
                <a:tab pos="1035050" algn="l"/>
              </a:tabLst>
            </a:pPr>
            <a:endParaRPr lang="en-US" sz="1600" dirty="0"/>
          </a:p>
          <a:p>
            <a:pPr marL="1035050">
              <a:tabLst>
                <a:tab pos="1035050" algn="l"/>
              </a:tabLst>
            </a:pPr>
            <a:r>
              <a:rPr lang="en-US" sz="1600" b="1" dirty="0"/>
              <a:t> </a:t>
            </a:r>
            <a:endParaRPr lang="en-US" sz="1600" dirty="0"/>
          </a:p>
        </p:txBody>
      </p:sp>
    </p:spTree>
    <p:extLst>
      <p:ext uri="{BB962C8B-B14F-4D97-AF65-F5344CB8AC3E}">
        <p14:creationId xmlns:p14="http://schemas.microsoft.com/office/powerpoint/2010/main" val="415746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530" y="1752600"/>
            <a:ext cx="7467600" cy="4801314"/>
          </a:xfrm>
          <a:prstGeom prst="rect">
            <a:avLst/>
          </a:prstGeom>
        </p:spPr>
        <p:txBody>
          <a:bodyPr wrap="square">
            <a:spAutoFit/>
          </a:bodyPr>
          <a:lstStyle/>
          <a:p>
            <a:r>
              <a:rPr lang="en-US" sz="2400" dirty="0"/>
              <a:t>Upon successful completion of this </a:t>
            </a:r>
            <a:r>
              <a:rPr lang="en-US" sz="2400" dirty="0" smtClean="0"/>
              <a:t>course, </a:t>
            </a:r>
          </a:p>
          <a:p>
            <a:r>
              <a:rPr lang="en-US" sz="2400" dirty="0" smtClean="0"/>
              <a:t>the </a:t>
            </a:r>
            <a:r>
              <a:rPr lang="en-US" sz="2400" dirty="0"/>
              <a:t>non-licensed school employee will demonstrate competency, as determined by the delegating </a:t>
            </a:r>
            <a:r>
              <a:rPr lang="en-US" sz="2400" dirty="0" smtClean="0"/>
              <a:t>registered nurse </a:t>
            </a:r>
            <a:r>
              <a:rPr lang="en-US" sz="2400" dirty="0"/>
              <a:t>(RN), in:</a:t>
            </a:r>
          </a:p>
          <a:p>
            <a:r>
              <a:rPr lang="en-US" sz="2400" dirty="0"/>
              <a:t> </a:t>
            </a:r>
          </a:p>
          <a:p>
            <a:pPr marL="285750" lvl="0" indent="-285750">
              <a:buFont typeface="Arial" pitchFamily="34" charset="0"/>
              <a:buChar char="•"/>
            </a:pPr>
            <a:r>
              <a:rPr lang="en-US" sz="2400" dirty="0"/>
              <a:t>Administration of student medication</a:t>
            </a:r>
          </a:p>
          <a:p>
            <a:pPr marL="285750" indent="-285750">
              <a:buFont typeface="Arial" pitchFamily="34" charset="0"/>
              <a:buChar char="•"/>
            </a:pPr>
            <a:endParaRPr lang="en-US" sz="2400" dirty="0"/>
          </a:p>
          <a:p>
            <a:pPr marL="285750" lvl="0" indent="-285750">
              <a:buFont typeface="Arial" pitchFamily="34" charset="0"/>
              <a:buChar char="•"/>
            </a:pPr>
            <a:r>
              <a:rPr lang="en-US" sz="2400" dirty="0"/>
              <a:t>Verification of student instruction on self-administration of medications</a:t>
            </a:r>
          </a:p>
          <a:p>
            <a:pPr marL="285750" indent="-285750">
              <a:buFont typeface="Arial" pitchFamily="34" charset="0"/>
              <a:buChar char="•"/>
            </a:pPr>
            <a:endParaRPr lang="en-US" sz="2400" dirty="0"/>
          </a:p>
          <a:p>
            <a:pPr marL="285750" lvl="0" indent="-285750">
              <a:buFont typeface="Arial" pitchFamily="34" charset="0"/>
              <a:buChar char="•"/>
            </a:pPr>
            <a:r>
              <a:rPr lang="en-US" sz="2400" dirty="0"/>
              <a:t>Administration of emergency medications for students with allergic anaphylactic reactions </a:t>
            </a:r>
          </a:p>
          <a:p>
            <a:r>
              <a:rPr lang="en-US" b="1" dirty="0"/>
              <a:t> </a:t>
            </a:r>
            <a:endParaRPr lang="en-US" dirty="0"/>
          </a:p>
        </p:txBody>
      </p:sp>
      <p:sp>
        <p:nvSpPr>
          <p:cNvPr id="3" name="TextBox 2"/>
          <p:cNvSpPr txBox="1"/>
          <p:nvPr/>
        </p:nvSpPr>
        <p:spPr>
          <a:xfrm>
            <a:off x="609600" y="685800"/>
            <a:ext cx="7696200" cy="584775"/>
          </a:xfrm>
          <a:prstGeom prst="rect">
            <a:avLst/>
          </a:prstGeom>
          <a:noFill/>
        </p:spPr>
        <p:txBody>
          <a:bodyPr wrap="square" rtlCol="0">
            <a:spAutoFit/>
          </a:bodyPr>
          <a:lstStyle/>
          <a:p>
            <a:r>
              <a:rPr lang="en-US" sz="3200" b="1" dirty="0" smtClean="0"/>
              <a:t>Course Goals</a:t>
            </a:r>
            <a:endParaRPr lang="en-US" sz="3200" dirty="0"/>
          </a:p>
        </p:txBody>
      </p:sp>
    </p:spTree>
    <p:extLst>
      <p:ext uri="{BB962C8B-B14F-4D97-AF65-F5344CB8AC3E}">
        <p14:creationId xmlns:p14="http://schemas.microsoft.com/office/powerpoint/2010/main" val="3621289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1" y="685800"/>
            <a:ext cx="8458200" cy="6924973"/>
          </a:xfrm>
          <a:prstGeom prst="rect">
            <a:avLst/>
          </a:prstGeom>
          <a:noFill/>
        </p:spPr>
        <p:txBody>
          <a:bodyPr wrap="square" rtlCol="0">
            <a:spAutoFit/>
          </a:bodyPr>
          <a:lstStyle/>
          <a:p>
            <a:pPr marL="465138"/>
            <a:r>
              <a:rPr lang="en-US" sz="2400" b="1" u="sng" dirty="0" smtClean="0"/>
              <a:t>Various Forms of Medication Administration </a:t>
            </a:r>
          </a:p>
          <a:p>
            <a:pPr marL="465138"/>
            <a:endParaRPr lang="en-US" b="1" i="1" u="sng" dirty="0"/>
          </a:p>
          <a:p>
            <a:pPr marL="465138"/>
            <a:endParaRPr lang="en-US" b="1" i="1" u="sng" dirty="0"/>
          </a:p>
          <a:p>
            <a:pPr marL="465138">
              <a:tabLst>
                <a:tab pos="1035050" algn="l"/>
              </a:tabLst>
            </a:pPr>
            <a:r>
              <a:rPr lang="en-US" dirty="0"/>
              <a:t> </a:t>
            </a:r>
            <a:r>
              <a:rPr lang="x-none" b="1"/>
              <a:t>A. </a:t>
            </a:r>
            <a:r>
              <a:rPr lang="en-US" b="1" dirty="0" smtClean="0"/>
              <a:t>	</a:t>
            </a:r>
            <a:r>
              <a:rPr lang="x-none" b="1" smtClean="0"/>
              <a:t>Oral </a:t>
            </a:r>
            <a:r>
              <a:rPr lang="x-none" b="1"/>
              <a:t>(by mouth</a:t>
            </a:r>
            <a:r>
              <a:rPr lang="x-none" b="1" smtClean="0"/>
              <a:t>)</a:t>
            </a:r>
            <a:r>
              <a:rPr lang="en-US" b="1" dirty="0" smtClean="0"/>
              <a:t> (cont.)</a:t>
            </a:r>
            <a:endParaRPr lang="en-US" b="1" i="1" dirty="0"/>
          </a:p>
          <a:p>
            <a:pPr marL="1035050">
              <a:tabLst>
                <a:tab pos="1035050" algn="l"/>
              </a:tabLst>
            </a:pPr>
            <a:endParaRPr lang="en-US" b="1" u="sng" dirty="0" smtClean="0"/>
          </a:p>
          <a:p>
            <a:pPr marL="1035050">
              <a:tabLst>
                <a:tab pos="1035050" algn="l"/>
              </a:tabLst>
            </a:pPr>
            <a:r>
              <a:rPr lang="en-US" b="1" u="sng" dirty="0"/>
              <a:t>Oral disintegrating tablets</a:t>
            </a:r>
            <a:r>
              <a:rPr lang="en-US" dirty="0"/>
              <a:t> dissolve in the mouth (do not chew). Sublingual medications are placed under the tongue to be dissolved and absorbed. Buccal medications are placed inside the cheek and along the gum line to be dissolved and absorbed.</a:t>
            </a:r>
          </a:p>
          <a:p>
            <a:pPr marL="1035050">
              <a:tabLst>
                <a:tab pos="1035050" algn="l"/>
              </a:tabLst>
            </a:pPr>
            <a:endParaRPr lang="en-US" b="1" u="sng" dirty="0"/>
          </a:p>
          <a:p>
            <a:pPr marL="1035050">
              <a:tabLst>
                <a:tab pos="1035050" algn="l"/>
              </a:tabLst>
            </a:pPr>
            <a:r>
              <a:rPr lang="en-US" b="1" u="sng" dirty="0" smtClean="0"/>
              <a:t>Capsules</a:t>
            </a:r>
            <a:r>
              <a:rPr lang="en-US" dirty="0" smtClean="0"/>
              <a:t> are coated so they dissolve over a period of time in the stomach or the intestines - but not in the mouth. Most often, the prescription calls for capsules to be swallowed whole, just like tablets. Gel coated capsules are not to be broken.  </a:t>
            </a:r>
          </a:p>
          <a:p>
            <a:pPr marL="1035050"/>
            <a:endParaRPr lang="en-US" dirty="0" smtClean="0"/>
          </a:p>
          <a:p>
            <a:pPr marL="1035050"/>
            <a:r>
              <a:rPr lang="en-US" dirty="0" smtClean="0"/>
              <a:t>Capsules </a:t>
            </a:r>
            <a:r>
              <a:rPr lang="en-US" dirty="0"/>
              <a:t>may be coated with substances that permit delayed release in the small intestine in small amounts over a prolonged period of time. </a:t>
            </a:r>
            <a:endParaRPr lang="en-US" dirty="0" smtClean="0"/>
          </a:p>
          <a:p>
            <a:pPr marL="1035050"/>
            <a:r>
              <a:rPr lang="en-US" dirty="0"/>
              <a:t> </a:t>
            </a:r>
          </a:p>
          <a:p>
            <a:pPr marL="1035050">
              <a:tabLst>
                <a:tab pos="1035050" algn="l"/>
              </a:tabLst>
            </a:pPr>
            <a:endParaRPr lang="en-US" sz="1600" dirty="0" smtClean="0"/>
          </a:p>
          <a:p>
            <a:pPr marL="1035050">
              <a:tabLst>
                <a:tab pos="1035050" algn="l"/>
              </a:tabLst>
            </a:pPr>
            <a:r>
              <a:rPr lang="en-US" sz="1600" dirty="0" smtClean="0"/>
              <a:t> </a:t>
            </a:r>
          </a:p>
          <a:p>
            <a:pPr marL="1035050">
              <a:tabLst>
                <a:tab pos="1035050" algn="l"/>
              </a:tabLst>
            </a:pPr>
            <a:r>
              <a:rPr lang="en-US" sz="1600" dirty="0" smtClean="0"/>
              <a:t> </a:t>
            </a:r>
          </a:p>
          <a:p>
            <a:pPr marL="1035050">
              <a:tabLst>
                <a:tab pos="1035050" algn="l"/>
              </a:tabLst>
            </a:pPr>
            <a:r>
              <a:rPr lang="en-US" sz="1600" dirty="0" smtClean="0"/>
              <a:t> </a:t>
            </a:r>
          </a:p>
          <a:p>
            <a:pPr marL="1035050">
              <a:tabLst>
                <a:tab pos="1035050" algn="l"/>
              </a:tabLst>
            </a:pPr>
            <a:endParaRPr lang="en-US" sz="1600" dirty="0" smtClean="0"/>
          </a:p>
          <a:p>
            <a:pPr marL="1035050">
              <a:tabLst>
                <a:tab pos="1035050" algn="l"/>
              </a:tabLst>
            </a:pPr>
            <a:r>
              <a:rPr lang="en-US" sz="1600" dirty="0" smtClean="0"/>
              <a:t> </a:t>
            </a:r>
            <a:endParaRPr lang="en-US" sz="1600" dirty="0"/>
          </a:p>
        </p:txBody>
      </p:sp>
    </p:spTree>
    <p:extLst>
      <p:ext uri="{BB962C8B-B14F-4D97-AF65-F5344CB8AC3E}">
        <p14:creationId xmlns:p14="http://schemas.microsoft.com/office/powerpoint/2010/main" val="1333298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306" y="838200"/>
            <a:ext cx="8249094" cy="4893647"/>
          </a:xfrm>
          <a:prstGeom prst="rect">
            <a:avLst/>
          </a:prstGeom>
        </p:spPr>
        <p:txBody>
          <a:bodyPr wrap="square">
            <a:spAutoFit/>
          </a:bodyPr>
          <a:lstStyle/>
          <a:p>
            <a:pPr marL="465138"/>
            <a:r>
              <a:rPr lang="en-US" sz="2800" b="1" u="sng" dirty="0"/>
              <a:t>Various Forms of Medication Administration </a:t>
            </a:r>
            <a:endParaRPr lang="en-US" sz="2800" b="1" u="sng" dirty="0" smtClean="0"/>
          </a:p>
          <a:p>
            <a:pPr marL="465138"/>
            <a:endParaRPr lang="en-US" sz="2800" b="1" i="1" u="sng" dirty="0"/>
          </a:p>
          <a:p>
            <a:pPr marL="465138"/>
            <a:endParaRPr lang="en-US" sz="2000" b="1" i="1" u="sng" dirty="0"/>
          </a:p>
          <a:p>
            <a:pPr marL="465138">
              <a:tabLst>
                <a:tab pos="1035050" algn="l"/>
              </a:tabLst>
            </a:pPr>
            <a:r>
              <a:rPr lang="en-US" sz="2000" dirty="0"/>
              <a:t> </a:t>
            </a:r>
            <a:r>
              <a:rPr lang="x-none" sz="2000" b="1"/>
              <a:t>A. </a:t>
            </a:r>
            <a:r>
              <a:rPr lang="en-US" sz="2000" b="1" dirty="0"/>
              <a:t>	</a:t>
            </a:r>
            <a:r>
              <a:rPr lang="x-none" sz="2000" b="1"/>
              <a:t>Oral (by mouth)</a:t>
            </a:r>
            <a:r>
              <a:rPr lang="en-US" sz="2000" b="1" dirty="0"/>
              <a:t> (cont</a:t>
            </a:r>
            <a:r>
              <a:rPr lang="en-US" sz="2000" b="1" dirty="0" smtClean="0"/>
              <a:t>.)</a:t>
            </a:r>
          </a:p>
          <a:p>
            <a:pPr marL="465138">
              <a:tabLst>
                <a:tab pos="1035050" algn="l"/>
              </a:tabLst>
            </a:pPr>
            <a:endParaRPr lang="en-US" sz="2000" b="1" i="1" dirty="0"/>
          </a:p>
          <a:p>
            <a:pPr marL="1035050"/>
            <a:r>
              <a:rPr lang="en-US" sz="2000" b="1" u="sng" dirty="0"/>
              <a:t>Syrups and elixirs</a:t>
            </a:r>
            <a:r>
              <a:rPr lang="en-US" sz="2000" b="1" dirty="0"/>
              <a:t> </a:t>
            </a:r>
            <a:r>
              <a:rPr lang="en-US" sz="2000" dirty="0"/>
              <a:t>are clear liquids. Suspensions</a:t>
            </a:r>
            <a:r>
              <a:rPr lang="en-US" sz="2000" b="1" dirty="0"/>
              <a:t> </a:t>
            </a:r>
            <a:r>
              <a:rPr lang="en-US" sz="2000" dirty="0"/>
              <a:t>are liquids that are not clear</a:t>
            </a:r>
            <a:r>
              <a:rPr lang="en-US" sz="2000" b="1" dirty="0"/>
              <a:t>. </a:t>
            </a:r>
            <a:r>
              <a:rPr lang="en-US" sz="2000" dirty="0"/>
              <a:t>Suspensions contain medication that doesn’t dissolve completely in the liquid and usually need to be refrigerated. Because suspensions can separate, they always need to be shaken at least 15 seconds before being measured and given to the student.</a:t>
            </a:r>
          </a:p>
          <a:p>
            <a:pPr marL="1035050"/>
            <a:r>
              <a:rPr lang="en-US" sz="2000" dirty="0"/>
              <a:t> </a:t>
            </a:r>
          </a:p>
          <a:p>
            <a:pPr marL="1035050"/>
            <a:r>
              <a:rPr lang="en-US" sz="2000" dirty="0"/>
              <a:t>All oral medications should be given with water or other liquid that allows for easy swallowing. </a:t>
            </a:r>
          </a:p>
          <a:p>
            <a:pPr marL="465138">
              <a:tabLst>
                <a:tab pos="1035050" algn="l"/>
              </a:tabLst>
            </a:pPr>
            <a:endParaRPr lang="en-US" sz="1600" b="1" i="1" dirty="0"/>
          </a:p>
        </p:txBody>
      </p:sp>
    </p:spTree>
    <p:extLst>
      <p:ext uri="{BB962C8B-B14F-4D97-AF65-F5344CB8AC3E}">
        <p14:creationId xmlns:p14="http://schemas.microsoft.com/office/powerpoint/2010/main" val="1032991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724" y="457200"/>
            <a:ext cx="8518163" cy="5463034"/>
          </a:xfrm>
          <a:prstGeom prst="rect">
            <a:avLst/>
          </a:prstGeom>
          <a:noFill/>
        </p:spPr>
        <p:txBody>
          <a:bodyPr wrap="square" rtlCol="0">
            <a:spAutoFit/>
          </a:bodyPr>
          <a:lstStyle/>
          <a:p>
            <a:pPr marL="465138"/>
            <a:r>
              <a:rPr lang="en-US" sz="2400" b="1" u="sng" dirty="0" smtClean="0"/>
              <a:t>Various Forms of Medication Administration </a:t>
            </a:r>
          </a:p>
          <a:p>
            <a:pPr marL="465138"/>
            <a:endParaRPr lang="en-US" sz="2400" b="1" i="1" u="sng" dirty="0"/>
          </a:p>
          <a:p>
            <a:pPr marL="465138"/>
            <a:endParaRPr lang="en-US" b="1" i="1" u="sng" dirty="0"/>
          </a:p>
          <a:p>
            <a:pPr marL="808038" indent="-342900">
              <a:buAutoNum type="alphaUcPeriod" startAt="2"/>
              <a:tabLst>
                <a:tab pos="1035050" algn="l"/>
              </a:tabLst>
            </a:pPr>
            <a:r>
              <a:rPr lang="en-US" b="1" dirty="0" smtClean="0"/>
              <a:t>Topical</a:t>
            </a:r>
            <a:endParaRPr lang="en-US" sz="1000" b="1" dirty="0" smtClean="0"/>
          </a:p>
          <a:p>
            <a:pPr marL="808038" indent="-342900">
              <a:buAutoNum type="alphaUcPeriod" startAt="2"/>
              <a:tabLst>
                <a:tab pos="1035050" algn="l"/>
              </a:tabLst>
            </a:pPr>
            <a:endParaRPr lang="en-US" sz="1000" b="1" i="1" dirty="0"/>
          </a:p>
          <a:p>
            <a:pPr marL="1035050"/>
            <a:r>
              <a:rPr lang="en-US" sz="1700" b="1" u="sng" dirty="0"/>
              <a:t>Topical medications</a:t>
            </a:r>
            <a:r>
              <a:rPr lang="en-US" sz="1700" dirty="0"/>
              <a:t> include eye drops or ointments, ear drops or ointments, and creams and ointments that are applied to the skin. </a:t>
            </a:r>
            <a:r>
              <a:rPr lang="en-US" sz="1700" dirty="0" smtClean="0"/>
              <a:t>   </a:t>
            </a:r>
            <a:r>
              <a:rPr lang="en-US" sz="1700" b="1" dirty="0" smtClean="0"/>
              <a:t>NOTE</a:t>
            </a:r>
            <a:r>
              <a:rPr lang="en-US" sz="1700" b="1" dirty="0"/>
              <a:t>: Gloves should be worn when administering any of the following medications.</a:t>
            </a:r>
            <a:r>
              <a:rPr lang="en-US" sz="1700" dirty="0"/>
              <a:t>  Hands should be washed before and after use of gloves. </a:t>
            </a:r>
            <a:r>
              <a:rPr lang="en-US" sz="1700" dirty="0" smtClean="0"/>
              <a:t>    Be </a:t>
            </a:r>
            <a:r>
              <a:rPr lang="en-US" sz="1700" dirty="0"/>
              <a:t>sure to wash your hands after removing gloves.</a:t>
            </a:r>
          </a:p>
          <a:p>
            <a:pPr marL="1035050"/>
            <a:r>
              <a:rPr lang="en-US" sz="1700" dirty="0"/>
              <a:t> </a:t>
            </a:r>
          </a:p>
          <a:p>
            <a:pPr marL="1035050"/>
            <a:r>
              <a:rPr lang="en-US" sz="1700" b="1" u="sng" dirty="0"/>
              <a:t>Ointments (salves)</a:t>
            </a:r>
            <a:r>
              <a:rPr lang="en-US" sz="1700" b="1" dirty="0"/>
              <a:t> </a:t>
            </a:r>
            <a:r>
              <a:rPr lang="en-US" sz="1700" dirty="0"/>
              <a:t>are a semisolid preparation, usually containing a medical substance, used for external application on the skin.</a:t>
            </a:r>
          </a:p>
          <a:p>
            <a:pPr marL="1035050"/>
            <a:endParaRPr lang="en-US" sz="1700" b="1" u="sng" dirty="0" smtClean="0"/>
          </a:p>
          <a:p>
            <a:pPr marL="1035050"/>
            <a:r>
              <a:rPr lang="en-US" sz="1700" b="1" u="sng" dirty="0" smtClean="0"/>
              <a:t>Creams</a:t>
            </a:r>
            <a:r>
              <a:rPr lang="en-US" sz="1700" dirty="0" smtClean="0"/>
              <a:t> </a:t>
            </a:r>
            <a:r>
              <a:rPr lang="en-US" sz="1700" dirty="0"/>
              <a:t>are a fluid mixture of a thick consistency, usually applied to the skin or body surface.</a:t>
            </a:r>
          </a:p>
          <a:p>
            <a:pPr marL="1035050"/>
            <a:r>
              <a:rPr lang="en-US" sz="1700" dirty="0"/>
              <a:t> </a:t>
            </a:r>
          </a:p>
          <a:p>
            <a:pPr marL="1035050"/>
            <a:r>
              <a:rPr lang="en-US" sz="1700" b="1" u="sng" dirty="0"/>
              <a:t>Drops</a:t>
            </a:r>
            <a:r>
              <a:rPr lang="en-US" sz="1700" dirty="0"/>
              <a:t> are a liquid form of medication given through a dropper when a very small dose of medication is required. Drops are usually prescribed for the eyes (ophthalmic) or ears (otic</a:t>
            </a:r>
            <a:r>
              <a:rPr lang="en-US" sz="1700" dirty="0" smtClean="0"/>
              <a:t>).</a:t>
            </a:r>
            <a:endParaRPr lang="en-US" sz="1700" dirty="0"/>
          </a:p>
        </p:txBody>
      </p:sp>
    </p:spTree>
    <p:extLst>
      <p:ext uri="{BB962C8B-B14F-4D97-AF65-F5344CB8AC3E}">
        <p14:creationId xmlns:p14="http://schemas.microsoft.com/office/powerpoint/2010/main" val="48503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441" y="762000"/>
            <a:ext cx="8442559" cy="5478423"/>
          </a:xfrm>
          <a:prstGeom prst="rect">
            <a:avLst/>
          </a:prstGeom>
          <a:noFill/>
        </p:spPr>
        <p:txBody>
          <a:bodyPr wrap="square" rtlCol="0">
            <a:spAutoFit/>
          </a:bodyPr>
          <a:lstStyle/>
          <a:p>
            <a:pPr marL="465138"/>
            <a:r>
              <a:rPr lang="en-US" sz="2400" b="1" u="sng" dirty="0" smtClean="0"/>
              <a:t>Various Forms of Medication Administration </a:t>
            </a:r>
          </a:p>
          <a:p>
            <a:pPr marL="465138"/>
            <a:endParaRPr lang="en-US" sz="2400" b="1" u="sng" dirty="0" smtClean="0"/>
          </a:p>
          <a:p>
            <a:pPr marL="465138"/>
            <a:endParaRPr lang="en-US" b="1" i="1" u="sng" dirty="0"/>
          </a:p>
          <a:p>
            <a:pPr marL="465138">
              <a:tabLst>
                <a:tab pos="1079500" algn="l"/>
              </a:tabLst>
            </a:pPr>
            <a:r>
              <a:rPr lang="x-none" b="1" smtClean="0"/>
              <a:t>C. </a:t>
            </a:r>
            <a:r>
              <a:rPr lang="en-US" b="1" dirty="0" smtClean="0"/>
              <a:t>	</a:t>
            </a:r>
            <a:r>
              <a:rPr lang="x-none" b="1" smtClean="0"/>
              <a:t>Inhalers and Nebulizers</a:t>
            </a:r>
            <a:endParaRPr lang="en-US" b="1" i="1" dirty="0" smtClean="0"/>
          </a:p>
          <a:p>
            <a:pPr marL="1079500">
              <a:tabLst>
                <a:tab pos="1079500" algn="l"/>
              </a:tabLst>
            </a:pPr>
            <a:r>
              <a:rPr lang="en-US" dirty="0" smtClean="0"/>
              <a:t>Inhaled medications may be delivered in a fine mist by spray bottle/inhaler, an oral inhaler or nebulizer machine. Most inhalers are hand-held portable devices that deliver medication at a metered (pre-measured) dose.  </a:t>
            </a:r>
          </a:p>
          <a:p>
            <a:pPr marL="1079500">
              <a:tabLst>
                <a:tab pos="1079500" algn="l"/>
              </a:tabLst>
            </a:pPr>
            <a:r>
              <a:rPr lang="en-US" dirty="0" smtClean="0"/>
              <a:t> </a:t>
            </a:r>
          </a:p>
          <a:p>
            <a:pPr marL="1079500">
              <a:tabLst>
                <a:tab pos="1079500" algn="l"/>
              </a:tabLst>
            </a:pPr>
            <a:r>
              <a:rPr lang="en-US" dirty="0" smtClean="0"/>
              <a:t>A nasal spray/inhaler is medication delivered as a spray directly into the external nares (nostrils). At this time in Washington state schools, nasal medications are not delegable tasks and may not be administered by non-licensed school personnel.  </a:t>
            </a:r>
          </a:p>
          <a:p>
            <a:pPr marL="1079500">
              <a:tabLst>
                <a:tab pos="1079500" algn="l"/>
              </a:tabLst>
            </a:pPr>
            <a:endParaRPr lang="en-US" dirty="0"/>
          </a:p>
          <a:p>
            <a:pPr marL="1079500">
              <a:tabLst>
                <a:tab pos="1079500" algn="l"/>
              </a:tabLst>
            </a:pPr>
            <a:r>
              <a:rPr lang="en-US" dirty="0" smtClean="0"/>
              <a:t>Oral inhalers</a:t>
            </a:r>
            <a:r>
              <a:rPr lang="en-US" b="1" dirty="0" smtClean="0"/>
              <a:t> </a:t>
            </a:r>
            <a:r>
              <a:rPr lang="en-US" dirty="0" smtClean="0"/>
              <a:t>deliver medication directly to the lungs through the mouth. The nebulizer produces a fine spray mist by rapidly passing air through a liquid. Common inhaler problems include:</a:t>
            </a:r>
          </a:p>
          <a:p>
            <a:pPr marL="1079500">
              <a:tabLst>
                <a:tab pos="1079500" algn="l"/>
              </a:tabLst>
            </a:pPr>
            <a:endParaRPr lang="en-US" sz="1600" dirty="0"/>
          </a:p>
          <a:p>
            <a:pPr marL="1079500">
              <a:tabLst>
                <a:tab pos="1079500" algn="l"/>
              </a:tabLst>
            </a:pPr>
            <a:endParaRPr lang="en-US" sz="1600" dirty="0"/>
          </a:p>
        </p:txBody>
      </p:sp>
    </p:spTree>
    <p:extLst>
      <p:ext uri="{BB962C8B-B14F-4D97-AF65-F5344CB8AC3E}">
        <p14:creationId xmlns:p14="http://schemas.microsoft.com/office/powerpoint/2010/main" val="3113317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818" y="838200"/>
            <a:ext cx="8730525" cy="5386090"/>
          </a:xfrm>
          <a:prstGeom prst="rect">
            <a:avLst/>
          </a:prstGeom>
          <a:noFill/>
        </p:spPr>
        <p:txBody>
          <a:bodyPr wrap="square" rtlCol="0">
            <a:spAutoFit/>
          </a:bodyPr>
          <a:lstStyle/>
          <a:p>
            <a:pPr marL="465138"/>
            <a:r>
              <a:rPr lang="en-US" sz="2400" b="1" u="sng" dirty="0" smtClean="0"/>
              <a:t>Various Forms of Medication Administration </a:t>
            </a:r>
            <a:endParaRPr lang="en-US" b="1" u="sng" dirty="0" smtClean="0"/>
          </a:p>
          <a:p>
            <a:pPr marL="465138"/>
            <a:endParaRPr lang="en-US" b="1" u="sng" dirty="0" smtClean="0"/>
          </a:p>
          <a:p>
            <a:pPr marL="465138"/>
            <a:endParaRPr lang="en-US" b="1" i="1" u="sng" dirty="0"/>
          </a:p>
          <a:p>
            <a:pPr marL="808038" indent="-342900">
              <a:buAutoNum type="alphaUcPeriod" startAt="3"/>
              <a:tabLst>
                <a:tab pos="1079500" algn="l"/>
              </a:tabLst>
            </a:pPr>
            <a:r>
              <a:rPr lang="x-none" b="1" smtClean="0"/>
              <a:t>Inhalers and Nebulizers</a:t>
            </a:r>
            <a:r>
              <a:rPr lang="en-US" b="1" dirty="0" smtClean="0"/>
              <a:t> (cont.)</a:t>
            </a:r>
          </a:p>
          <a:p>
            <a:pPr marL="808038" indent="-342900">
              <a:buAutoNum type="alphaUcPeriod" startAt="3"/>
              <a:tabLst>
                <a:tab pos="1079500" algn="l"/>
              </a:tabLst>
            </a:pPr>
            <a:endParaRPr lang="en-US" b="1" dirty="0" smtClean="0"/>
          </a:p>
          <a:p>
            <a:pPr marL="1320800" lvl="0" indent="-285750">
              <a:buFont typeface="Arial" pitchFamily="34" charset="0"/>
              <a:buChar char="•"/>
            </a:pPr>
            <a:r>
              <a:rPr lang="en-US" dirty="0"/>
              <a:t>Not taking the medication as prescribed</a:t>
            </a:r>
          </a:p>
          <a:p>
            <a:pPr marL="1320800" lvl="0" indent="-285750">
              <a:buFont typeface="Arial" pitchFamily="34" charset="0"/>
              <a:buChar char="•"/>
            </a:pPr>
            <a:r>
              <a:rPr lang="en-US" dirty="0"/>
              <a:t>Incorrect activation which may occur by not following the recommended sequencing of inhaling and squeezing the </a:t>
            </a:r>
            <a:r>
              <a:rPr lang="en-US" dirty="0" smtClean="0"/>
              <a:t>canister</a:t>
            </a:r>
            <a:endParaRPr lang="en-US" b="1" i="1" dirty="0" smtClean="0"/>
          </a:p>
          <a:p>
            <a:pPr marL="1320800" lvl="0" indent="-285750">
              <a:buFont typeface="Arial" pitchFamily="34" charset="0"/>
              <a:buChar char="•"/>
            </a:pPr>
            <a:r>
              <a:rPr lang="en-US" dirty="0" smtClean="0"/>
              <a:t>Forgetting to shake the canister - if the canister is not shaken multiple times, the correct amount of medication may not be delivered-also, prime as indicated per manufacturer instructions</a:t>
            </a:r>
          </a:p>
          <a:p>
            <a:pPr marL="1320800" lvl="0" indent="-285750">
              <a:buFont typeface="Arial" pitchFamily="34" charset="0"/>
              <a:buChar char="•"/>
            </a:pPr>
            <a:r>
              <a:rPr lang="en-US" dirty="0" smtClean="0"/>
              <a:t>Not waiting long enough between puffs</a:t>
            </a:r>
          </a:p>
          <a:p>
            <a:pPr marL="1320800" lvl="0" indent="-285750">
              <a:buFont typeface="Arial" pitchFamily="34" charset="0"/>
              <a:buChar char="•"/>
            </a:pPr>
            <a:r>
              <a:rPr lang="en-US" dirty="0" smtClean="0"/>
              <a:t>Failure to clean the valve - if debris is present, this will cause delivery failure of the correct amount of medication</a:t>
            </a:r>
          </a:p>
          <a:p>
            <a:pPr marL="1320800" lvl="0" indent="-285750">
              <a:buFont typeface="Arial" pitchFamily="34" charset="0"/>
              <a:buChar char="•"/>
            </a:pPr>
            <a:r>
              <a:rPr lang="en-US" dirty="0" smtClean="0"/>
              <a:t>Failure to observe whether the inhaler is actually releasing a spray; </a:t>
            </a:r>
          </a:p>
          <a:p>
            <a:pPr marL="1319213" lvl="0" indent="-284163"/>
            <a:r>
              <a:rPr lang="en-US" dirty="0" smtClean="0"/>
              <a:t>	if not, call the delegating school nurse</a:t>
            </a:r>
          </a:p>
          <a:p>
            <a:pPr marL="1320800" lvl="0" indent="-285750">
              <a:buFont typeface="Arial" pitchFamily="34" charset="0"/>
              <a:buChar char="•"/>
            </a:pPr>
            <a:endParaRPr lang="en-US" dirty="0"/>
          </a:p>
          <a:p>
            <a:pPr marL="1036638" indent="-1588"/>
            <a:endParaRPr lang="en-US" sz="1600" dirty="0"/>
          </a:p>
          <a:p>
            <a:pPr marL="1036638" indent="-1588"/>
            <a:r>
              <a:rPr lang="en-US" sz="1600" dirty="0"/>
              <a:t> </a:t>
            </a:r>
          </a:p>
        </p:txBody>
      </p:sp>
    </p:spTree>
    <p:extLst>
      <p:ext uri="{BB962C8B-B14F-4D97-AF65-F5344CB8AC3E}">
        <p14:creationId xmlns:p14="http://schemas.microsoft.com/office/powerpoint/2010/main" val="3342613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637" y="533400"/>
            <a:ext cx="8518163" cy="6894195"/>
          </a:xfrm>
          <a:prstGeom prst="rect">
            <a:avLst/>
          </a:prstGeom>
          <a:noFill/>
        </p:spPr>
        <p:txBody>
          <a:bodyPr wrap="square" rtlCol="0">
            <a:spAutoFit/>
          </a:bodyPr>
          <a:lstStyle/>
          <a:p>
            <a:pPr marL="465138">
              <a:tabLst>
                <a:tab pos="1035050" algn="l"/>
              </a:tabLst>
            </a:pPr>
            <a:r>
              <a:rPr lang="en-US" dirty="0" smtClean="0"/>
              <a:t>Until </a:t>
            </a:r>
            <a:r>
              <a:rPr lang="en-US" dirty="0"/>
              <a:t>recently, all MDIs contained a chemical harmful to the </a:t>
            </a:r>
            <a:r>
              <a:rPr lang="en-US" dirty="0" smtClean="0"/>
              <a:t>earth’s </a:t>
            </a:r>
            <a:r>
              <a:rPr lang="en-US" dirty="0"/>
              <a:t>ozone (CFC).  The government is requiring that all MDIs be transitioned to HFA (hydrofluoroalkane) inhalers which are more environmentally friendly. The new HFA propelled inhalers are different than what most students may be accustomed, and education may be required. Some differences include</a:t>
            </a:r>
            <a:r>
              <a:rPr lang="en-US" dirty="0" smtClean="0"/>
              <a:t>:</a:t>
            </a:r>
          </a:p>
          <a:p>
            <a:pPr marL="465138">
              <a:tabLst>
                <a:tab pos="1035050" algn="l"/>
              </a:tabLst>
            </a:pPr>
            <a:endParaRPr lang="en-US" b="1" i="1" dirty="0" smtClean="0"/>
          </a:p>
          <a:p>
            <a:pPr marL="1320800" lvl="0" indent="-285750">
              <a:buFont typeface="Arial" pitchFamily="34" charset="0"/>
              <a:buChar char="•"/>
            </a:pPr>
            <a:r>
              <a:rPr lang="en-US" dirty="0" smtClean="0"/>
              <a:t>Prescriptions and student instructions should be appropriate to each product</a:t>
            </a:r>
          </a:p>
          <a:p>
            <a:pPr marL="1320800" lvl="0" indent="-285750">
              <a:buFont typeface="Arial" pitchFamily="34" charset="0"/>
              <a:buChar char="•"/>
            </a:pPr>
            <a:endParaRPr lang="en-US" dirty="0" smtClean="0"/>
          </a:p>
          <a:p>
            <a:pPr marL="1320800" lvl="0" indent="-285750">
              <a:buFont typeface="Arial" pitchFamily="34" charset="0"/>
              <a:buChar char="•"/>
            </a:pPr>
            <a:r>
              <a:rPr lang="en-US" dirty="0" smtClean="0"/>
              <a:t>The propelled spray (plume) with HFA propelled inhalers are softer than CFC propellants and students need to be reassured that they will be receiving the correct dose of active ingredient</a:t>
            </a:r>
          </a:p>
          <a:p>
            <a:pPr marL="1320800" lvl="0" indent="-285750">
              <a:buFont typeface="Arial" pitchFamily="34" charset="0"/>
              <a:buChar char="•"/>
            </a:pPr>
            <a:endParaRPr lang="en-US" dirty="0" smtClean="0"/>
          </a:p>
          <a:p>
            <a:pPr marL="1320800" lvl="0" indent="-285750">
              <a:buFont typeface="Arial" pitchFamily="34" charset="0"/>
              <a:buChar char="•"/>
            </a:pPr>
            <a:r>
              <a:rPr lang="en-US" dirty="0" smtClean="0"/>
              <a:t>HFA MDIs have different cleaning requirements </a:t>
            </a:r>
          </a:p>
          <a:p>
            <a:pPr marL="1320800" lvl="0" indent="-285750">
              <a:buFont typeface="Arial" pitchFamily="34" charset="0"/>
              <a:buChar char="•"/>
            </a:pPr>
            <a:endParaRPr lang="en-US" dirty="0" smtClean="0"/>
          </a:p>
          <a:p>
            <a:pPr marL="1320800" lvl="0" indent="-285750">
              <a:buFont typeface="Arial" pitchFamily="34" charset="0"/>
              <a:buChar char="•"/>
            </a:pPr>
            <a:r>
              <a:rPr lang="en-US" dirty="0" smtClean="0"/>
              <a:t>HFA MDIs have different priming requirements</a:t>
            </a:r>
            <a:r>
              <a:rPr lang="en-US" b="1" dirty="0" smtClean="0"/>
              <a:t> </a:t>
            </a:r>
          </a:p>
          <a:p>
            <a:pPr marL="1320800" lvl="0" indent="-285750">
              <a:buFont typeface="Arial" pitchFamily="34" charset="0"/>
              <a:buChar char="•"/>
            </a:pPr>
            <a:endParaRPr lang="en-US" dirty="0" smtClean="0"/>
          </a:p>
          <a:p>
            <a:pPr marL="1320800" indent="-285750">
              <a:buFont typeface="Arial" pitchFamily="34" charset="0"/>
              <a:buChar char="•"/>
            </a:pPr>
            <a:r>
              <a:rPr lang="en-US" dirty="0" smtClean="0"/>
              <a:t>ALWAYS CONSULT THE STUDENT’S ASTHMA ACTION  PLAN/PRESCRIPTION FOR INSTRUCTIONS ON HOW TO        ADMINISTER THE INHALER</a:t>
            </a:r>
          </a:p>
          <a:p>
            <a:pPr marL="1320800" indent="-285750">
              <a:buFont typeface="Arial" pitchFamily="34" charset="0"/>
              <a:buChar char="•"/>
            </a:pPr>
            <a:endParaRPr lang="en-US" dirty="0" smtClean="0"/>
          </a:p>
          <a:p>
            <a:pPr marL="1033463" defTabSz="1035050"/>
            <a:endParaRPr lang="en-US" sz="1600" b="1" dirty="0"/>
          </a:p>
          <a:p>
            <a:pPr marL="509587">
              <a:tabLst>
                <a:tab pos="1603375" algn="l"/>
              </a:tabLst>
            </a:pPr>
            <a:endParaRPr lang="en-US" sz="1600" dirty="0" smtClean="0"/>
          </a:p>
          <a:p>
            <a:pPr marL="1320800" lvl="0" indent="-285750">
              <a:buFont typeface="Arial" pitchFamily="34" charset="0"/>
              <a:buChar char="•"/>
            </a:pPr>
            <a:endParaRPr lang="en-US" sz="1600" dirty="0" smtClean="0"/>
          </a:p>
          <a:p>
            <a:pPr marL="1320800" indent="-285750">
              <a:buFont typeface="Arial" pitchFamily="34" charset="0"/>
              <a:buChar char="•"/>
              <a:tabLst>
                <a:tab pos="1079500" algn="l"/>
              </a:tabLst>
            </a:pPr>
            <a:endParaRPr lang="en-US" sz="1600" dirty="0"/>
          </a:p>
        </p:txBody>
      </p:sp>
    </p:spTree>
    <p:extLst>
      <p:ext uri="{BB962C8B-B14F-4D97-AF65-F5344CB8AC3E}">
        <p14:creationId xmlns:p14="http://schemas.microsoft.com/office/powerpoint/2010/main" val="943282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7924800" cy="3170099"/>
          </a:xfrm>
          <a:prstGeom prst="rect">
            <a:avLst/>
          </a:prstGeom>
        </p:spPr>
        <p:txBody>
          <a:bodyPr wrap="square">
            <a:spAutoFit/>
          </a:bodyPr>
          <a:lstStyle/>
          <a:p>
            <a:pPr marL="465137" lvl="1" defTabSz="1035050">
              <a:tabLst>
                <a:tab pos="1035050" algn="l"/>
              </a:tabLst>
            </a:pPr>
            <a:r>
              <a:rPr lang="en-US" sz="2400" b="1" u="sng" dirty="0"/>
              <a:t>Various Forms of Medication Administration </a:t>
            </a:r>
          </a:p>
          <a:p>
            <a:pPr marL="1038225" lvl="1" indent="-573088" defTabSz="1035050">
              <a:buAutoNum type="alphaUcPeriod" startAt="4"/>
              <a:tabLst>
                <a:tab pos="1035050" algn="l"/>
              </a:tabLst>
            </a:pPr>
            <a:endParaRPr lang="en-US" sz="2200" b="1" dirty="0" smtClean="0"/>
          </a:p>
          <a:p>
            <a:pPr marL="1038225" lvl="1" indent="-573088" defTabSz="1035050">
              <a:buAutoNum type="alphaUcPeriod" startAt="4"/>
              <a:tabLst>
                <a:tab pos="1035050" algn="l"/>
              </a:tabLst>
            </a:pPr>
            <a:endParaRPr lang="en-US" sz="2200" b="1" dirty="0"/>
          </a:p>
          <a:p>
            <a:pPr marL="1038225" lvl="1" indent="-573088" defTabSz="1035050">
              <a:buAutoNum type="alphaUcPeriod" startAt="4"/>
              <a:tabLst>
                <a:tab pos="1035050" algn="l"/>
              </a:tabLst>
            </a:pPr>
            <a:r>
              <a:rPr lang="en-US" sz="2200" b="1" dirty="0" smtClean="0"/>
              <a:t>Emergency Medications</a:t>
            </a:r>
          </a:p>
          <a:p>
            <a:pPr marL="1038225" lvl="1" indent="-573088" defTabSz="1035050">
              <a:buAutoNum type="alphaUcPeriod" startAt="4"/>
              <a:tabLst>
                <a:tab pos="1035050" algn="l"/>
              </a:tabLst>
            </a:pPr>
            <a:endParaRPr lang="en-US" sz="2200" b="1" dirty="0"/>
          </a:p>
          <a:p>
            <a:pPr marL="1033463" defTabSz="1035050">
              <a:tabLst>
                <a:tab pos="1035050" algn="l"/>
              </a:tabLst>
            </a:pPr>
            <a:r>
              <a:rPr lang="en-US" sz="2200" dirty="0"/>
              <a:t>EpiPen®</a:t>
            </a:r>
            <a:r>
              <a:rPr lang="en-US" sz="2200" b="1" dirty="0"/>
              <a:t> </a:t>
            </a:r>
            <a:r>
              <a:rPr lang="en-US" sz="2200" dirty="0"/>
              <a:t>is an emergency injectable medication (epinephrine) prescribed for treating severe allergic reactions causing life-threatening respiratory distress, or a condition referred to as anaphylaxis. </a:t>
            </a:r>
          </a:p>
        </p:txBody>
      </p:sp>
    </p:spTree>
    <p:extLst>
      <p:ext uri="{BB962C8B-B14F-4D97-AF65-F5344CB8AC3E}">
        <p14:creationId xmlns:p14="http://schemas.microsoft.com/office/powerpoint/2010/main" val="1513821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219200"/>
            <a:ext cx="8389089" cy="3600986"/>
          </a:xfrm>
          <a:prstGeom prst="rect">
            <a:avLst/>
          </a:prstGeom>
          <a:noFill/>
        </p:spPr>
        <p:txBody>
          <a:bodyPr wrap="square" rtlCol="0">
            <a:spAutoFit/>
          </a:bodyPr>
          <a:lstStyle/>
          <a:p>
            <a:pPr marL="465138"/>
            <a:r>
              <a:rPr lang="en-US" sz="2400" b="1" u="sng" dirty="0" smtClean="0"/>
              <a:t>Handling Medication</a:t>
            </a:r>
          </a:p>
          <a:p>
            <a:pPr marL="465138"/>
            <a:endParaRPr lang="en-US" sz="2400" b="1" u="sng" dirty="0" smtClean="0"/>
          </a:p>
          <a:p>
            <a:pPr marL="465138"/>
            <a:endParaRPr lang="en-US" sz="2000" b="1" i="1" u="sng" dirty="0"/>
          </a:p>
          <a:p>
            <a:pPr marL="465138">
              <a:tabLst>
                <a:tab pos="974725" algn="l"/>
              </a:tabLst>
            </a:pPr>
            <a:r>
              <a:rPr lang="x-none" sz="2200" b="1"/>
              <a:t>A.  </a:t>
            </a:r>
            <a:r>
              <a:rPr lang="en-US" sz="2200" b="1" dirty="0" smtClean="0"/>
              <a:t>	</a:t>
            </a:r>
            <a:r>
              <a:rPr lang="x-none" sz="2200" b="1" smtClean="0"/>
              <a:t>Hand </a:t>
            </a:r>
            <a:r>
              <a:rPr lang="x-none" sz="2200" b="1"/>
              <a:t>Washing  </a:t>
            </a:r>
            <a:r>
              <a:rPr lang="x-none" sz="2000" b="1"/>
              <a:t>		</a:t>
            </a:r>
            <a:r>
              <a:rPr lang="x-none" sz="2000"/>
              <a:t>				</a:t>
            </a:r>
            <a:r>
              <a:rPr lang="en-US" sz="2000" dirty="0" smtClean="0"/>
              <a:t>Before </a:t>
            </a:r>
            <a:r>
              <a:rPr lang="en-US" sz="2000" dirty="0"/>
              <a:t>administering any medication to a student, always wash </a:t>
            </a:r>
            <a:r>
              <a:rPr lang="en-US" sz="2000" dirty="0" smtClean="0"/>
              <a:t>	your </a:t>
            </a:r>
            <a:r>
              <a:rPr lang="en-US" sz="2000" dirty="0"/>
              <a:t>hands. </a:t>
            </a:r>
            <a:endParaRPr lang="en-US" sz="2000" dirty="0" smtClean="0"/>
          </a:p>
          <a:p>
            <a:pPr marL="465138">
              <a:tabLst>
                <a:tab pos="974725" algn="l"/>
              </a:tabLst>
            </a:pPr>
            <a:endParaRPr lang="en-US" sz="2000" b="1" dirty="0"/>
          </a:p>
          <a:p>
            <a:pPr marL="465138">
              <a:tabLst>
                <a:tab pos="974725" algn="l"/>
              </a:tabLst>
            </a:pPr>
            <a:r>
              <a:rPr lang="x-none" sz="2200" b="1" smtClean="0"/>
              <a:t>B</a:t>
            </a:r>
            <a:r>
              <a:rPr lang="x-none" sz="2200" b="1"/>
              <a:t>. </a:t>
            </a:r>
            <a:r>
              <a:rPr lang="en-US" sz="2200" b="1" dirty="0" smtClean="0"/>
              <a:t>	</a:t>
            </a:r>
            <a:r>
              <a:rPr lang="x-none" sz="2200" b="1" smtClean="0"/>
              <a:t>How </a:t>
            </a:r>
            <a:r>
              <a:rPr lang="x-none" sz="2200" b="1"/>
              <a:t>to Avoid Touching the Medication</a:t>
            </a:r>
            <a:endParaRPr lang="en-US" sz="2200" b="1" i="1" dirty="0"/>
          </a:p>
          <a:p>
            <a:pPr marL="974725">
              <a:tabLst>
                <a:tab pos="974725" algn="l"/>
              </a:tabLst>
            </a:pPr>
            <a:r>
              <a:rPr lang="en-US" sz="2000" dirty="0"/>
              <a:t>Pour pills, tablets, or capsules into the bottle cap first, </a:t>
            </a:r>
            <a:endParaRPr lang="en-US" sz="2000" dirty="0" smtClean="0"/>
          </a:p>
          <a:p>
            <a:pPr marL="974725">
              <a:tabLst>
                <a:tab pos="974725" algn="l"/>
              </a:tabLst>
            </a:pPr>
            <a:r>
              <a:rPr lang="en-US" sz="2000" dirty="0" smtClean="0"/>
              <a:t>then </a:t>
            </a:r>
            <a:r>
              <a:rPr lang="en-US" sz="2000" dirty="0"/>
              <a:t>pour them into the disposable medicine cup</a:t>
            </a:r>
            <a:r>
              <a:rPr lang="en-US" sz="2000" dirty="0" smtClean="0"/>
              <a:t>.</a:t>
            </a:r>
          </a:p>
          <a:p>
            <a:pPr marL="974725">
              <a:buFont typeface="Arial" pitchFamily="34" charset="0"/>
              <a:buChar char="•"/>
              <a:tabLst>
                <a:tab pos="974725" algn="l"/>
              </a:tabLst>
            </a:pPr>
            <a:endParaRPr lang="en-US" sz="1600" dirty="0"/>
          </a:p>
        </p:txBody>
      </p:sp>
    </p:spTree>
    <p:extLst>
      <p:ext uri="{BB962C8B-B14F-4D97-AF65-F5344CB8AC3E}">
        <p14:creationId xmlns:p14="http://schemas.microsoft.com/office/powerpoint/2010/main" val="32900377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19200"/>
            <a:ext cx="7772400" cy="3816429"/>
          </a:xfrm>
          <a:prstGeom prst="rect">
            <a:avLst/>
          </a:prstGeom>
        </p:spPr>
        <p:txBody>
          <a:bodyPr wrap="square">
            <a:spAutoFit/>
          </a:bodyPr>
          <a:lstStyle/>
          <a:p>
            <a:pPr marL="974725">
              <a:tabLst>
                <a:tab pos="974725" algn="l"/>
              </a:tabLst>
            </a:pPr>
            <a:endParaRPr lang="en-US" dirty="0"/>
          </a:p>
          <a:p>
            <a:pPr marL="808038" indent="-342900">
              <a:buAutoNum type="alphaUcPeriod" startAt="3"/>
              <a:tabLst>
                <a:tab pos="974725" algn="l"/>
              </a:tabLst>
            </a:pPr>
            <a:r>
              <a:rPr lang="en-US" sz="2400" b="1" dirty="0" smtClean="0"/>
              <a:t> </a:t>
            </a:r>
            <a:r>
              <a:rPr lang="x-none" sz="2400" b="1" smtClean="0"/>
              <a:t>Cutting </a:t>
            </a:r>
            <a:r>
              <a:rPr lang="x-none" sz="2400" b="1"/>
              <a:t>or Crushing </a:t>
            </a:r>
            <a:r>
              <a:rPr lang="x-none" sz="2400" b="1" smtClean="0"/>
              <a:t>Tablets</a:t>
            </a:r>
            <a:endParaRPr lang="en-US" sz="2400" b="1" dirty="0" smtClean="0"/>
          </a:p>
          <a:p>
            <a:pPr marL="808038" indent="-342900">
              <a:buAutoNum type="alphaUcPeriod" startAt="3"/>
              <a:tabLst>
                <a:tab pos="974725" algn="l"/>
              </a:tabLst>
            </a:pPr>
            <a:endParaRPr lang="en-US" sz="2000" b="1" i="1" dirty="0"/>
          </a:p>
          <a:p>
            <a:pPr marL="974725">
              <a:tabLst>
                <a:tab pos="974725" algn="l"/>
              </a:tabLst>
            </a:pPr>
            <a:r>
              <a:rPr lang="en-US" sz="2000" dirty="0"/>
              <a:t>Cutting, crushing or sprinkling of the medication are examples of changing the form of an oral medication. </a:t>
            </a:r>
            <a:endParaRPr lang="en-US" sz="2000" dirty="0" smtClean="0"/>
          </a:p>
          <a:p>
            <a:pPr marL="974725">
              <a:tabLst>
                <a:tab pos="974725" algn="l"/>
              </a:tabLst>
            </a:pPr>
            <a:r>
              <a:rPr lang="en-US" sz="2000" dirty="0" smtClean="0"/>
              <a:t>If </a:t>
            </a:r>
            <a:r>
              <a:rPr lang="en-US" sz="2000" dirty="0"/>
              <a:t>the form of an oral medication must be changed, the prescribing health care provider will indicate this in the written prescription and on the pharmacy label.  </a:t>
            </a:r>
            <a:r>
              <a:rPr lang="en-US" sz="2000" strike="sngStrike" dirty="0"/>
              <a:t>  </a:t>
            </a:r>
            <a:endParaRPr lang="en-US" sz="2000" dirty="0"/>
          </a:p>
          <a:p>
            <a:pPr marL="974725">
              <a:tabLst>
                <a:tab pos="974725" algn="l"/>
              </a:tabLst>
            </a:pPr>
            <a:r>
              <a:rPr lang="en-US" sz="2000" dirty="0"/>
              <a:t> </a:t>
            </a:r>
          </a:p>
          <a:p>
            <a:pPr marL="974725">
              <a:tabLst>
                <a:tab pos="974725" algn="l"/>
              </a:tabLst>
            </a:pPr>
            <a:r>
              <a:rPr lang="en-US" sz="2000" dirty="0"/>
              <a:t>Scored tablets that must be cut in half to obtain a smaller dose should be cut by the </a:t>
            </a:r>
            <a:r>
              <a:rPr lang="en-US" sz="2000" dirty="0" smtClean="0"/>
              <a:t>parent/guardian </a:t>
            </a:r>
            <a:r>
              <a:rPr lang="en-US" sz="2000" dirty="0"/>
              <a:t>or the student’s dispensing pharmacist. </a:t>
            </a:r>
          </a:p>
        </p:txBody>
      </p:sp>
    </p:spTree>
    <p:extLst>
      <p:ext uri="{BB962C8B-B14F-4D97-AF65-F5344CB8AC3E}">
        <p14:creationId xmlns:p14="http://schemas.microsoft.com/office/powerpoint/2010/main" val="22267971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312" y="1371600"/>
            <a:ext cx="8405037" cy="4770537"/>
          </a:xfrm>
          <a:prstGeom prst="rect">
            <a:avLst/>
          </a:prstGeom>
          <a:noFill/>
        </p:spPr>
        <p:txBody>
          <a:bodyPr wrap="square" rtlCol="0">
            <a:spAutoFit/>
          </a:bodyPr>
          <a:lstStyle/>
          <a:p>
            <a:pPr marL="922338" indent="-457200">
              <a:buAutoNum type="alphaUcPeriod" startAt="4"/>
              <a:tabLst>
                <a:tab pos="1079500" algn="l"/>
              </a:tabLst>
            </a:pPr>
            <a:r>
              <a:rPr lang="x-none" sz="2400" b="1" smtClean="0"/>
              <a:t>Measuring Liquid Medication</a:t>
            </a:r>
            <a:endParaRPr lang="en-US" sz="2400" b="1" dirty="0" smtClean="0"/>
          </a:p>
          <a:p>
            <a:pPr marL="922338" indent="-457200">
              <a:buAutoNum type="alphaUcPeriod" startAt="4"/>
              <a:tabLst>
                <a:tab pos="1079500" algn="l"/>
              </a:tabLst>
            </a:pPr>
            <a:endParaRPr lang="en-US" sz="2400" b="1" i="1" dirty="0" smtClean="0"/>
          </a:p>
          <a:p>
            <a:pPr marL="1079500">
              <a:tabLst>
                <a:tab pos="1079500" algn="l"/>
              </a:tabLst>
            </a:pPr>
            <a:r>
              <a:rPr lang="en-US" sz="2000" dirty="0" smtClean="0"/>
              <a:t>When </a:t>
            </a:r>
            <a:r>
              <a:rPr lang="en-US" sz="2000" dirty="0"/>
              <a:t>pouring liquid medications, always place bottle cap upside down on a solid surface to avoid contaminating the inside of the bottle cap. A</a:t>
            </a:r>
            <a:r>
              <a:rPr lang="en-US" sz="2000" dirty="0" smtClean="0"/>
              <a:t>lways </a:t>
            </a:r>
            <a:r>
              <a:rPr lang="en-US" sz="2000" dirty="0"/>
              <a:t>use a plastic marked medicine cup, oral syringe or dropper. P</a:t>
            </a:r>
            <a:r>
              <a:rPr lang="en-US" sz="2000" dirty="0" smtClean="0"/>
              <a:t>lace </a:t>
            </a:r>
            <a:r>
              <a:rPr lang="en-US" sz="2000" dirty="0"/>
              <a:t>the cup on a solid, level surface and look at the medicine cup at eye level to ensure the correct amount has been poured. </a:t>
            </a:r>
          </a:p>
          <a:p>
            <a:pPr marL="1079500">
              <a:tabLst>
                <a:tab pos="1079500" algn="l"/>
              </a:tabLst>
            </a:pPr>
            <a:r>
              <a:rPr lang="en-US" sz="2000" dirty="0"/>
              <a:t> </a:t>
            </a:r>
          </a:p>
          <a:p>
            <a:pPr marL="1079500">
              <a:tabLst>
                <a:tab pos="1079500" algn="l"/>
              </a:tabLst>
            </a:pPr>
            <a:r>
              <a:rPr lang="en-US" sz="2000" dirty="0" smtClean="0"/>
              <a:t>Hold the </a:t>
            </a:r>
            <a:r>
              <a:rPr lang="en-US" sz="2000" dirty="0"/>
              <a:t>bottle so the label is in the palm of your hand to prevent spillage and causing the label to be illegible. Some liquid medications are suspensions and require shaking before being administered. </a:t>
            </a:r>
          </a:p>
          <a:p>
            <a:pPr marL="1079500">
              <a:tabLst>
                <a:tab pos="1079500" algn="l"/>
              </a:tabLst>
            </a:pPr>
            <a:r>
              <a:rPr lang="en-US" sz="2000" dirty="0"/>
              <a:t> </a:t>
            </a:r>
          </a:p>
          <a:p>
            <a:pPr marL="1079500">
              <a:tabLst>
                <a:tab pos="974725" algn="l"/>
              </a:tabLst>
            </a:pPr>
            <a:endParaRPr lang="en-US" sz="1600" dirty="0"/>
          </a:p>
        </p:txBody>
      </p:sp>
    </p:spTree>
    <p:extLst>
      <p:ext uri="{BB962C8B-B14F-4D97-AF65-F5344CB8AC3E}">
        <p14:creationId xmlns:p14="http://schemas.microsoft.com/office/powerpoint/2010/main" val="244615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584775"/>
          </a:xfrm>
          <a:prstGeom prst="rect">
            <a:avLst/>
          </a:prstGeom>
          <a:noFill/>
        </p:spPr>
        <p:txBody>
          <a:bodyPr wrap="square" rtlCol="0">
            <a:spAutoFit/>
          </a:bodyPr>
          <a:lstStyle/>
          <a:p>
            <a:r>
              <a:rPr lang="en-US" sz="3200" b="1" dirty="0" smtClean="0"/>
              <a:t>Course Description</a:t>
            </a:r>
            <a:endParaRPr lang="en-US" sz="3200" dirty="0"/>
          </a:p>
        </p:txBody>
      </p:sp>
      <p:sp>
        <p:nvSpPr>
          <p:cNvPr id="4" name="TextBox 3"/>
          <p:cNvSpPr txBox="1"/>
          <p:nvPr/>
        </p:nvSpPr>
        <p:spPr>
          <a:xfrm>
            <a:off x="610772" y="1676400"/>
            <a:ext cx="7695028" cy="5016758"/>
          </a:xfrm>
          <a:prstGeom prst="rect">
            <a:avLst/>
          </a:prstGeom>
          <a:noFill/>
        </p:spPr>
        <p:txBody>
          <a:bodyPr wrap="square" rtlCol="0">
            <a:spAutoFit/>
          </a:bodyPr>
          <a:lstStyle/>
          <a:p>
            <a:r>
              <a:rPr lang="en-US" sz="2400" dirty="0"/>
              <a:t>This course is designed to include four modules:</a:t>
            </a:r>
          </a:p>
          <a:p>
            <a:r>
              <a:rPr lang="en-US" sz="2400" dirty="0"/>
              <a:t> </a:t>
            </a:r>
          </a:p>
          <a:p>
            <a:r>
              <a:rPr lang="en-US" sz="2400" dirty="0"/>
              <a:t>Module I: </a:t>
            </a:r>
            <a:r>
              <a:rPr lang="en-US" sz="2400" dirty="0" smtClean="0"/>
              <a:t>	Legal </a:t>
            </a:r>
            <a:r>
              <a:rPr lang="en-US" sz="2400" dirty="0"/>
              <a:t>Issues, Policies and Procedures</a:t>
            </a:r>
          </a:p>
          <a:p>
            <a:endParaRPr lang="en-US" sz="2400" dirty="0" smtClean="0"/>
          </a:p>
          <a:p>
            <a:r>
              <a:rPr lang="en-US" sz="2400" dirty="0" smtClean="0"/>
              <a:t>Module </a:t>
            </a:r>
            <a:r>
              <a:rPr lang="en-US" sz="2400" dirty="0"/>
              <a:t>II: 	Classification of Medications, Medication </a:t>
            </a:r>
            <a:r>
              <a:rPr lang="en-US" sz="2400" dirty="0" smtClean="0"/>
              <a:t>		Preparation</a:t>
            </a:r>
            <a:r>
              <a:rPr lang="en-US" sz="2400" dirty="0"/>
              <a:t>, </a:t>
            </a:r>
            <a:r>
              <a:rPr lang="en-US" sz="2400" dirty="0" smtClean="0"/>
              <a:t>	Administration and 				Documentation</a:t>
            </a:r>
            <a:endParaRPr lang="en-US" sz="2400" dirty="0"/>
          </a:p>
          <a:p>
            <a:r>
              <a:rPr lang="en-US" sz="2400" dirty="0"/>
              <a:t> </a:t>
            </a:r>
          </a:p>
          <a:p>
            <a:r>
              <a:rPr lang="en-US" sz="2400" dirty="0"/>
              <a:t>Module III:  	Emergency Medication Administration</a:t>
            </a:r>
          </a:p>
          <a:p>
            <a:endParaRPr lang="en-US" sz="2400" dirty="0" smtClean="0"/>
          </a:p>
          <a:p>
            <a:r>
              <a:rPr lang="en-US" sz="2400" dirty="0" smtClean="0"/>
              <a:t>Module </a:t>
            </a:r>
            <a:r>
              <a:rPr lang="en-US" sz="2400" dirty="0"/>
              <a:t>IV: 	Local School Board Policies and </a:t>
            </a:r>
            <a:r>
              <a:rPr lang="en-US" sz="2400" dirty="0" smtClean="0"/>
              <a:t>				Procedures</a:t>
            </a:r>
            <a:endParaRPr lang="en-US" sz="2400" dirty="0"/>
          </a:p>
          <a:p>
            <a:r>
              <a:rPr lang="en-US" sz="1600" b="1" dirty="0"/>
              <a:t> </a:t>
            </a:r>
            <a:endParaRPr lang="en-US" sz="1600" dirty="0"/>
          </a:p>
          <a:p>
            <a:endParaRPr lang="en-US" sz="1600" dirty="0"/>
          </a:p>
        </p:txBody>
      </p:sp>
    </p:spTree>
    <p:extLst>
      <p:ext uri="{BB962C8B-B14F-4D97-AF65-F5344CB8AC3E}">
        <p14:creationId xmlns:p14="http://schemas.microsoft.com/office/powerpoint/2010/main" val="36449890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606" y="756770"/>
            <a:ext cx="8730525" cy="3077766"/>
          </a:xfrm>
          <a:prstGeom prst="rect">
            <a:avLst/>
          </a:prstGeom>
          <a:noFill/>
        </p:spPr>
        <p:txBody>
          <a:bodyPr wrap="square" rtlCol="0">
            <a:spAutoFit/>
          </a:bodyPr>
          <a:lstStyle/>
          <a:p>
            <a:pPr marL="465138"/>
            <a:r>
              <a:rPr lang="x-none" sz="2400" b="1" smtClean="0"/>
              <a:t>Ensuring </a:t>
            </a:r>
            <a:r>
              <a:rPr lang="x-none" sz="2400" b="1"/>
              <a:t>Accurate Administration of </a:t>
            </a:r>
            <a:r>
              <a:rPr lang="x-none" sz="2400" b="1" smtClean="0"/>
              <a:t>Medication</a:t>
            </a:r>
            <a:endParaRPr lang="en-US" sz="2400" b="1" dirty="0" smtClean="0"/>
          </a:p>
          <a:p>
            <a:pPr marL="465138"/>
            <a:endParaRPr lang="en-US" b="1" i="1" dirty="0"/>
          </a:p>
          <a:p>
            <a:pPr marL="465138"/>
            <a:r>
              <a:rPr lang="x-none" smtClean="0"/>
              <a:t>“</a:t>
            </a:r>
            <a:r>
              <a:rPr lang="en-US" dirty="0" smtClean="0"/>
              <a:t>S</a:t>
            </a:r>
            <a:r>
              <a:rPr lang="x-none" smtClean="0"/>
              <a:t>ix </a:t>
            </a:r>
            <a:r>
              <a:rPr lang="x-none"/>
              <a:t>rights of medication administration” must be followed.  </a:t>
            </a:r>
            <a:endParaRPr lang="en-US" b="1" i="1" dirty="0"/>
          </a:p>
          <a:p>
            <a:pPr marL="465138"/>
            <a:r>
              <a:rPr lang="en-US" dirty="0"/>
              <a:t> </a:t>
            </a:r>
          </a:p>
          <a:p>
            <a:pPr marL="465138"/>
            <a:r>
              <a:rPr lang="en-US" dirty="0" smtClean="0"/>
              <a:t>Only </a:t>
            </a:r>
            <a:r>
              <a:rPr lang="en-US" dirty="0"/>
              <a:t>set up and administer one individual's medication at a time. Never document administration of the medication before the student receives it</a:t>
            </a:r>
            <a:r>
              <a:rPr lang="en-US" sz="1600" dirty="0"/>
              <a:t>.</a:t>
            </a:r>
          </a:p>
          <a:p>
            <a:pPr marL="465138"/>
            <a:r>
              <a:rPr lang="en-US" sz="1600" b="1" dirty="0"/>
              <a:t> </a:t>
            </a:r>
            <a:endParaRPr lang="en-US" sz="1600" b="1" dirty="0" smtClean="0"/>
          </a:p>
          <a:p>
            <a:pPr marL="465138"/>
            <a:endParaRPr lang="en-US" sz="1600" b="1" dirty="0"/>
          </a:p>
          <a:p>
            <a:pPr marL="465138"/>
            <a:endParaRPr lang="en-US" sz="1600" b="1" dirty="0" smtClean="0"/>
          </a:p>
          <a:p>
            <a:pPr marL="465138"/>
            <a:r>
              <a:rPr lang="en-US" sz="1600" b="1" dirty="0" smtClean="0"/>
              <a:t>                                      Prescription </a:t>
            </a:r>
            <a:r>
              <a:rPr lang="en-US" sz="1600" b="1" dirty="0"/>
              <a:t>Label Example</a:t>
            </a:r>
            <a:endParaRPr lang="en-US" sz="1600" dirty="0"/>
          </a:p>
          <a:p>
            <a:r>
              <a:rPr lang="en-US" sz="1600" b="1" dirty="0"/>
              <a:t>  </a:t>
            </a:r>
            <a:endParaRPr lang="en-US" sz="1600" dirty="0"/>
          </a:p>
        </p:txBody>
      </p:sp>
      <p:sp>
        <p:nvSpPr>
          <p:cNvPr id="3"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1"/>
          <p:cNvGrpSpPr>
            <a:grpSpLocks/>
          </p:cNvGrpSpPr>
          <p:nvPr/>
        </p:nvGrpSpPr>
        <p:grpSpPr bwMode="auto">
          <a:xfrm>
            <a:off x="1871435" y="3661410"/>
            <a:ext cx="5684837" cy="2514600"/>
            <a:chOff x="1570" y="11520"/>
            <a:chExt cx="8952" cy="3960"/>
          </a:xfrm>
        </p:grpSpPr>
        <p:sp>
          <p:nvSpPr>
            <p:cNvPr id="6" name="AutoShape 20"/>
            <p:cNvSpPr>
              <a:spLocks noChangeShapeType="1"/>
            </p:cNvSpPr>
            <p:nvPr/>
          </p:nvSpPr>
          <p:spPr bwMode="auto">
            <a:xfrm>
              <a:off x="1570" y="15479"/>
              <a:ext cx="8906" cy="1"/>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9"/>
            <p:cNvSpPr>
              <a:spLocks noChangeShapeType="1"/>
            </p:cNvSpPr>
            <p:nvPr/>
          </p:nvSpPr>
          <p:spPr bwMode="auto">
            <a:xfrm flipH="1">
              <a:off x="1570" y="11520"/>
              <a:ext cx="46" cy="3959"/>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8"/>
            <p:cNvSpPr>
              <a:spLocks noChangeShapeType="1"/>
            </p:cNvSpPr>
            <p:nvPr/>
          </p:nvSpPr>
          <p:spPr bwMode="auto">
            <a:xfrm>
              <a:off x="1616" y="11520"/>
              <a:ext cx="8906" cy="1"/>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7"/>
            <p:cNvSpPr>
              <a:spLocks noChangeShapeType="1"/>
            </p:cNvSpPr>
            <p:nvPr/>
          </p:nvSpPr>
          <p:spPr bwMode="auto">
            <a:xfrm flipH="1">
              <a:off x="10470" y="11520"/>
              <a:ext cx="46" cy="3959"/>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 Box 16"/>
            <p:cNvSpPr txBox="1">
              <a:spLocks noChangeArrowheads="1"/>
            </p:cNvSpPr>
            <p:nvPr/>
          </p:nvSpPr>
          <p:spPr bwMode="auto">
            <a:xfrm>
              <a:off x="2075" y="12575"/>
              <a:ext cx="1116" cy="38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04849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15"/>
            <p:cNvSpPr txBox="1">
              <a:spLocks noChangeArrowheads="1"/>
            </p:cNvSpPr>
            <p:nvPr/>
          </p:nvSpPr>
          <p:spPr bwMode="auto">
            <a:xfrm>
              <a:off x="1970" y="14220"/>
              <a:ext cx="3011" cy="578"/>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FF"/>
                  </a:solidFill>
                  <a:effectLst/>
                  <a:latin typeface="Arial" pitchFamily="34" charset="0"/>
                  <a:ea typeface="Times New Roman" pitchFamily="18" charset="0"/>
                  <a:cs typeface="Times New Roman" pitchFamily="18" charset="0"/>
                </a:rPr>
                <a:t>Precare Caplet   25 mg</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QTY:  30       Expires 8/27/03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14"/>
            <p:cNvSpPr>
              <a:spLocks noChangeShapeType="1"/>
            </p:cNvSpPr>
            <p:nvPr/>
          </p:nvSpPr>
          <p:spPr bwMode="auto">
            <a:xfrm flipH="1">
              <a:off x="3175" y="13140"/>
              <a:ext cx="1195" cy="34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Text Box 13"/>
            <p:cNvSpPr txBox="1">
              <a:spLocks noChangeArrowheads="1"/>
            </p:cNvSpPr>
            <p:nvPr/>
          </p:nvSpPr>
          <p:spPr bwMode="auto">
            <a:xfrm>
              <a:off x="4337" y="12960"/>
              <a:ext cx="1933"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Right Student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2"/>
            <p:cNvSpPr txBox="1">
              <a:spLocks noChangeArrowheads="1"/>
            </p:cNvSpPr>
            <p:nvPr/>
          </p:nvSpPr>
          <p:spPr bwMode="auto">
            <a:xfrm>
              <a:off x="6602" y="13228"/>
              <a:ext cx="3737"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Right Dose, Right Time, Right Route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AutoShape 11"/>
            <p:cNvSpPr>
              <a:spLocks noChangeShapeType="1"/>
            </p:cNvSpPr>
            <p:nvPr/>
          </p:nvSpPr>
          <p:spPr bwMode="auto">
            <a:xfrm flipH="1">
              <a:off x="5419" y="13500"/>
              <a:ext cx="1251" cy="314"/>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Text Box 10"/>
            <p:cNvSpPr txBox="1">
              <a:spLocks noChangeArrowheads="1"/>
            </p:cNvSpPr>
            <p:nvPr/>
          </p:nvSpPr>
          <p:spPr bwMode="auto">
            <a:xfrm>
              <a:off x="6637" y="14008"/>
              <a:ext cx="1933"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Right Drug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AutoShape 9"/>
            <p:cNvSpPr>
              <a:spLocks noChangeShapeType="1"/>
            </p:cNvSpPr>
            <p:nvPr/>
          </p:nvSpPr>
          <p:spPr bwMode="auto">
            <a:xfrm flipH="1">
              <a:off x="5033" y="14220"/>
              <a:ext cx="1637" cy="295"/>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Text Box 8"/>
            <p:cNvSpPr txBox="1">
              <a:spLocks noChangeArrowheads="1"/>
            </p:cNvSpPr>
            <p:nvPr/>
          </p:nvSpPr>
          <p:spPr bwMode="auto">
            <a:xfrm>
              <a:off x="1821" y="13275"/>
              <a:ext cx="1597"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Jones, Haley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7"/>
            <p:cNvSpPr txBox="1">
              <a:spLocks noChangeArrowheads="1"/>
            </p:cNvSpPr>
            <p:nvPr/>
          </p:nvSpPr>
          <p:spPr bwMode="auto">
            <a:xfrm>
              <a:off x="1896" y="11597"/>
              <a:ext cx="2874"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Pharmacy #04849</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4838 Polar Level Rd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Louisville, KY  40213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6"/>
            <p:cNvSpPr txBox="1">
              <a:spLocks noChangeArrowheads="1"/>
            </p:cNvSpPr>
            <p:nvPr/>
          </p:nvSpPr>
          <p:spPr bwMode="auto">
            <a:xfrm>
              <a:off x="4346" y="11597"/>
              <a:ext cx="2409"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DEA:  BR860780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5"/>
            <p:cNvSpPr txBox="1">
              <a:spLocks noChangeArrowheads="1"/>
            </p:cNvSpPr>
            <p:nvPr/>
          </p:nvSpPr>
          <p:spPr bwMode="auto">
            <a:xfrm>
              <a:off x="6570" y="11520"/>
              <a:ext cx="358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RPHL  JWI (initials of pharmacist)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Date filled:  8/27/02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4"/>
            <p:cNvSpPr txBox="1">
              <a:spLocks noChangeArrowheads="1"/>
            </p:cNvSpPr>
            <p:nvPr/>
          </p:nvSpPr>
          <p:spPr bwMode="auto">
            <a:xfrm>
              <a:off x="1826" y="13698"/>
              <a:ext cx="384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Take 1 tablet every 8 hours by mouth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3"/>
            <p:cNvSpPr txBox="1">
              <a:spLocks noChangeArrowheads="1"/>
            </p:cNvSpPr>
            <p:nvPr/>
          </p:nvSpPr>
          <p:spPr bwMode="auto">
            <a:xfrm>
              <a:off x="1834" y="14940"/>
              <a:ext cx="1933"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MFG:  Ther-rx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2"/>
            <p:cNvSpPr txBox="1">
              <a:spLocks noChangeArrowheads="1"/>
            </p:cNvSpPr>
            <p:nvPr/>
          </p:nvSpPr>
          <p:spPr bwMode="auto">
            <a:xfrm>
              <a:off x="5267" y="14940"/>
              <a:ext cx="3758"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Dr. James Lind (prescribing physician)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5" name="Rectangle 3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95388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636" y="1066800"/>
            <a:ext cx="8441963" cy="4154984"/>
          </a:xfrm>
          <a:prstGeom prst="rect">
            <a:avLst/>
          </a:prstGeom>
          <a:noFill/>
        </p:spPr>
        <p:txBody>
          <a:bodyPr wrap="square" rtlCol="0">
            <a:spAutoFit/>
          </a:bodyPr>
          <a:lstStyle/>
          <a:p>
            <a:pPr marL="465138"/>
            <a:r>
              <a:rPr lang="x-none" sz="2400" b="1" smtClean="0"/>
              <a:t>Procedure </a:t>
            </a:r>
            <a:r>
              <a:rPr lang="x-none" sz="2400" b="1"/>
              <a:t>for Administering </a:t>
            </a:r>
            <a:r>
              <a:rPr lang="x-none" sz="2400" b="1" smtClean="0"/>
              <a:t>Medications</a:t>
            </a:r>
            <a:endParaRPr lang="en-US" sz="2400" b="1" dirty="0" smtClean="0"/>
          </a:p>
          <a:p>
            <a:pPr marL="465138"/>
            <a:endParaRPr lang="en-US" sz="2400" b="1" i="1" dirty="0"/>
          </a:p>
          <a:p>
            <a:pPr marL="465138"/>
            <a:r>
              <a:rPr lang="en-US" sz="2000" dirty="0"/>
              <a:t> </a:t>
            </a:r>
          </a:p>
          <a:p>
            <a:pPr marL="465138"/>
            <a:r>
              <a:rPr lang="en-US" sz="2000" dirty="0"/>
              <a:t>All medication administration procedures must include these basic steps regardless of the type of medication to be administered:</a:t>
            </a:r>
          </a:p>
          <a:p>
            <a:pPr marL="465138"/>
            <a:r>
              <a:rPr lang="en-US" sz="2000" dirty="0"/>
              <a:t> </a:t>
            </a:r>
          </a:p>
          <a:p>
            <a:pPr marL="750888" lvl="0" indent="-285750">
              <a:buFont typeface="Arial" pitchFamily="34" charset="0"/>
              <a:buChar char="•"/>
            </a:pPr>
            <a:r>
              <a:rPr lang="en-US" sz="2000" dirty="0"/>
              <a:t>Student reports to office or call student to the office (or staff go to the student)</a:t>
            </a:r>
          </a:p>
          <a:p>
            <a:pPr marL="750888" lvl="0" indent="-285750">
              <a:buFont typeface="Arial" pitchFamily="34" charset="0"/>
              <a:buChar char="•"/>
            </a:pPr>
            <a:r>
              <a:rPr lang="en-US" sz="2000" dirty="0"/>
              <a:t>Verify identity of student (using two methods of identification)</a:t>
            </a:r>
          </a:p>
          <a:p>
            <a:pPr marL="750888" lvl="0" indent="-285750">
              <a:buFont typeface="Arial" pitchFamily="34" charset="0"/>
              <a:buChar char="•"/>
            </a:pPr>
            <a:r>
              <a:rPr lang="en-US" sz="2000" dirty="0"/>
              <a:t>Identify yourself and what you will be doing</a:t>
            </a:r>
          </a:p>
          <a:p>
            <a:pPr marL="750888" lvl="0" indent="-285750">
              <a:buFont typeface="Arial" pitchFamily="34" charset="0"/>
              <a:buChar char="•"/>
            </a:pPr>
            <a:r>
              <a:rPr lang="en-US" sz="2000" dirty="0"/>
              <a:t>Assemble necessary equipment</a:t>
            </a:r>
          </a:p>
          <a:p>
            <a:pPr marL="750888" lvl="0" indent="-285750">
              <a:buFont typeface="Arial" pitchFamily="34" charset="0"/>
              <a:buChar char="•"/>
            </a:pPr>
            <a:r>
              <a:rPr lang="en-US" sz="2000" dirty="0"/>
              <a:t>Wash your hands before and after administering medications</a:t>
            </a:r>
          </a:p>
          <a:p>
            <a:pPr marL="465138"/>
            <a:r>
              <a:rPr lang="en-US" sz="1600" dirty="0"/>
              <a:t> </a:t>
            </a:r>
          </a:p>
        </p:txBody>
      </p:sp>
      <p:sp>
        <p:nvSpPr>
          <p:cNvPr id="3"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3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393316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928" y="1143000"/>
            <a:ext cx="8556263" cy="4216539"/>
          </a:xfrm>
          <a:prstGeom prst="rect">
            <a:avLst/>
          </a:prstGeom>
          <a:noFill/>
        </p:spPr>
        <p:txBody>
          <a:bodyPr wrap="square" rtlCol="0">
            <a:spAutoFit/>
          </a:bodyPr>
          <a:lstStyle/>
          <a:p>
            <a:pPr marL="457200"/>
            <a:r>
              <a:rPr lang="x-none" sz="2400" b="1" smtClean="0"/>
              <a:t>Medication Errors</a:t>
            </a:r>
            <a:endParaRPr lang="en-US" sz="2400" b="1" dirty="0" smtClean="0"/>
          </a:p>
          <a:p>
            <a:pPr marL="457200"/>
            <a:endParaRPr lang="en-US" sz="2400" b="1" i="1" dirty="0" smtClean="0"/>
          </a:p>
          <a:p>
            <a:pPr marL="457200"/>
            <a:r>
              <a:rPr lang="en-US" sz="2000" dirty="0"/>
              <a:t> </a:t>
            </a:r>
          </a:p>
          <a:p>
            <a:pPr marL="457200"/>
            <a:r>
              <a:rPr lang="en-US" sz="2000" dirty="0" smtClean="0"/>
              <a:t>Any </a:t>
            </a:r>
            <a:r>
              <a:rPr lang="en-US" sz="2000" dirty="0"/>
              <a:t>error must be documented on the school district’s “medication error” or incident form and reported as soon as possible to the school nurse, school principal and parents. </a:t>
            </a:r>
            <a:endParaRPr lang="en-US" sz="2000" dirty="0" smtClean="0">
              <a:effectLst/>
            </a:endParaRPr>
          </a:p>
          <a:p>
            <a:pPr marL="457200"/>
            <a:r>
              <a:rPr lang="en-US" sz="2000" dirty="0"/>
              <a:t> </a:t>
            </a:r>
          </a:p>
          <a:p>
            <a:pPr marL="457200"/>
            <a:r>
              <a:rPr lang="en-US" sz="2000" dirty="0"/>
              <a:t>Report accidental errors such as:</a:t>
            </a:r>
          </a:p>
          <a:p>
            <a:pPr marL="1146175" lvl="0" indent="-285750">
              <a:buFont typeface="Arial" pitchFamily="34" charset="0"/>
              <a:buChar char="•"/>
            </a:pPr>
            <a:r>
              <a:rPr lang="en-US" sz="2000" dirty="0"/>
              <a:t>Forgetting to give a dose of medication</a:t>
            </a:r>
          </a:p>
          <a:p>
            <a:pPr marL="1146175" lvl="0" indent="-285750">
              <a:buFont typeface="Arial" pitchFamily="34" charset="0"/>
              <a:buChar char="•"/>
            </a:pPr>
            <a:r>
              <a:rPr lang="en-US" sz="2000" dirty="0"/>
              <a:t>Giving medication to the wrong student</a:t>
            </a:r>
          </a:p>
          <a:p>
            <a:pPr marL="1146175" lvl="0" indent="-285750">
              <a:buFont typeface="Arial" pitchFamily="34" charset="0"/>
              <a:buChar char="•"/>
            </a:pPr>
            <a:r>
              <a:rPr lang="en-US" sz="2000" dirty="0"/>
              <a:t>Giving the wrong medication or the wrong dose</a:t>
            </a:r>
          </a:p>
          <a:p>
            <a:pPr marL="1146175" lvl="0" indent="-285750">
              <a:buFont typeface="Arial" pitchFamily="34" charset="0"/>
              <a:buChar char="•"/>
            </a:pPr>
            <a:r>
              <a:rPr lang="en-US" sz="2000" dirty="0"/>
              <a:t>Giving medications at the wrong time</a:t>
            </a:r>
          </a:p>
          <a:p>
            <a:pPr marL="1146175" lvl="0" indent="-285750">
              <a:buFont typeface="Arial" pitchFamily="34" charset="0"/>
              <a:buChar char="•"/>
            </a:pPr>
            <a:r>
              <a:rPr lang="en-US" sz="2000" dirty="0"/>
              <a:t>Giving medication by the wrong route</a:t>
            </a:r>
          </a:p>
        </p:txBody>
      </p:sp>
      <p:sp>
        <p:nvSpPr>
          <p:cNvPr id="3"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3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1876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295400"/>
            <a:ext cx="8213363" cy="3539430"/>
          </a:xfrm>
          <a:prstGeom prst="rect">
            <a:avLst/>
          </a:prstGeom>
          <a:noFill/>
        </p:spPr>
        <p:txBody>
          <a:bodyPr wrap="square" rtlCol="0">
            <a:spAutoFit/>
          </a:bodyPr>
          <a:lstStyle/>
          <a:p>
            <a:pPr marL="465138"/>
            <a:endParaRPr lang="en-US" sz="2000" b="1" i="1" u="sng" dirty="0"/>
          </a:p>
          <a:p>
            <a:pPr marL="457200"/>
            <a:r>
              <a:rPr lang="x-none" sz="2400" b="1"/>
              <a:t>Refusal of </a:t>
            </a:r>
            <a:r>
              <a:rPr lang="x-none" sz="2400" b="1" smtClean="0"/>
              <a:t>Medications</a:t>
            </a:r>
            <a:endParaRPr lang="en-US" sz="2400" b="1" dirty="0" smtClean="0"/>
          </a:p>
          <a:p>
            <a:pPr marL="457200"/>
            <a:endParaRPr lang="en-US" sz="2400" b="1" i="1" dirty="0"/>
          </a:p>
          <a:p>
            <a:pPr marL="457200"/>
            <a:endParaRPr lang="en-US" sz="2000" dirty="0" smtClean="0"/>
          </a:p>
          <a:p>
            <a:pPr marL="457200"/>
            <a:r>
              <a:rPr lang="en-US" sz="2000" dirty="0" smtClean="0"/>
              <a:t>Refusing </a:t>
            </a:r>
            <a:r>
              <a:rPr lang="en-US" sz="2000" dirty="0"/>
              <a:t>medications is not considered a medication error, and the refusal should be documented on the Medication Administration Record as a “refused” medication. </a:t>
            </a:r>
            <a:r>
              <a:rPr lang="en-US" sz="2000" dirty="0" smtClean="0"/>
              <a:t>The parent/guardian </a:t>
            </a:r>
            <a:r>
              <a:rPr lang="en-US" sz="2000" dirty="0"/>
              <a:t>will be notified should he/she refuse the scheduled medication.  Be sure to notify your school nurse as soon as possible.</a:t>
            </a:r>
          </a:p>
          <a:p>
            <a:pPr marL="457200"/>
            <a:r>
              <a:rPr lang="en-US" sz="1600" dirty="0"/>
              <a:t> </a:t>
            </a:r>
          </a:p>
        </p:txBody>
      </p:sp>
      <p:sp>
        <p:nvSpPr>
          <p:cNvPr id="3"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3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06516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85800"/>
            <a:ext cx="8153400" cy="4401205"/>
          </a:xfrm>
          <a:prstGeom prst="rect">
            <a:avLst/>
          </a:prstGeom>
        </p:spPr>
        <p:txBody>
          <a:bodyPr wrap="square">
            <a:spAutoFit/>
          </a:bodyPr>
          <a:lstStyle/>
          <a:p>
            <a:pPr marL="457200"/>
            <a:r>
              <a:rPr lang="x-none" sz="2000" b="1"/>
              <a:t>Medication Documentation </a:t>
            </a:r>
            <a:endParaRPr lang="en-US" sz="2000" b="1" dirty="0" smtClean="0"/>
          </a:p>
          <a:p>
            <a:pPr marL="457200"/>
            <a:endParaRPr lang="en-US" sz="2000" dirty="0" smtClean="0"/>
          </a:p>
          <a:p>
            <a:pPr marL="457200"/>
            <a:r>
              <a:rPr lang="en-US" sz="2000" dirty="0"/>
              <a:t> </a:t>
            </a:r>
          </a:p>
          <a:p>
            <a:pPr marL="800100" indent="-342900">
              <a:buFont typeface="Arial" pitchFamily="34" charset="0"/>
              <a:buChar char="•"/>
            </a:pPr>
            <a:r>
              <a:rPr lang="en-US" sz="2000" dirty="0"/>
              <a:t>Record-keeping is very important when medication is given at school. A medication “log” (medication administration record) must be kept for each student. </a:t>
            </a:r>
            <a:endParaRPr lang="en-US" sz="2000" dirty="0" smtClean="0"/>
          </a:p>
          <a:p>
            <a:pPr marL="800100" indent="-342900">
              <a:buFont typeface="Arial" pitchFamily="34" charset="0"/>
              <a:buChar char="•"/>
            </a:pPr>
            <a:r>
              <a:rPr lang="en-US" sz="2000" dirty="0" smtClean="0"/>
              <a:t>Each </a:t>
            </a:r>
            <a:r>
              <a:rPr lang="en-US" sz="2000" dirty="0"/>
              <a:t>medication given must be recorded on a separate form. </a:t>
            </a:r>
            <a:endParaRPr lang="en-US" sz="2000" dirty="0" smtClean="0"/>
          </a:p>
          <a:p>
            <a:pPr marL="800100" indent="-342900">
              <a:buFont typeface="Arial" pitchFamily="34" charset="0"/>
              <a:buChar char="•"/>
            </a:pPr>
            <a:r>
              <a:rPr lang="en-US" sz="2000" dirty="0" smtClean="0"/>
              <a:t>The </a:t>
            </a:r>
            <a:r>
              <a:rPr lang="en-US" sz="2000" dirty="0"/>
              <a:t>log contains the student’s name, the prescribed medication and dosage, the route the medication is to be given, the time the medication is scheduled to be given and any student allergies.</a:t>
            </a:r>
          </a:p>
          <a:p>
            <a:pPr marL="457200"/>
            <a:r>
              <a:rPr lang="en-US" sz="2000" dirty="0"/>
              <a:t> </a:t>
            </a:r>
          </a:p>
          <a:p>
            <a:pPr marL="457200"/>
            <a:r>
              <a:rPr lang="en-US" sz="2000" dirty="0"/>
              <a:t>Compare the information on the medication label with the information on the medication request form. </a:t>
            </a:r>
          </a:p>
        </p:txBody>
      </p:sp>
    </p:spTree>
    <p:extLst>
      <p:ext uri="{BB962C8B-B14F-4D97-AF65-F5344CB8AC3E}">
        <p14:creationId xmlns:p14="http://schemas.microsoft.com/office/powerpoint/2010/main" val="11607693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 y="990600"/>
            <a:ext cx="8610600" cy="7663636"/>
          </a:xfrm>
          <a:prstGeom prst="rect">
            <a:avLst/>
          </a:prstGeom>
          <a:noFill/>
        </p:spPr>
        <p:txBody>
          <a:bodyPr wrap="square" rtlCol="0">
            <a:spAutoFit/>
          </a:bodyPr>
          <a:lstStyle/>
          <a:p>
            <a:pPr marL="457200"/>
            <a:r>
              <a:rPr lang="x-none" sz="2000" b="1" smtClean="0"/>
              <a:t>Refusal </a:t>
            </a:r>
            <a:r>
              <a:rPr lang="x-none" sz="2000" b="1"/>
              <a:t>of Medications</a:t>
            </a:r>
            <a:endParaRPr lang="en-US" sz="2000" b="1" i="1" dirty="0"/>
          </a:p>
          <a:p>
            <a:pPr marL="457200"/>
            <a:endParaRPr lang="en-US" sz="2000" dirty="0" smtClean="0"/>
          </a:p>
          <a:p>
            <a:pPr marL="457200"/>
            <a:r>
              <a:rPr lang="en-US" sz="2000" dirty="0" smtClean="0"/>
              <a:t>Contact the school nurse immediately and do not give the medication if the medication label is missing or the label cannot be read.  </a:t>
            </a:r>
          </a:p>
          <a:p>
            <a:pPr marL="457200"/>
            <a:endParaRPr lang="en-US" sz="2000" dirty="0" smtClean="0"/>
          </a:p>
          <a:p>
            <a:pPr marL="457200"/>
            <a:r>
              <a:rPr lang="en-US" sz="2000" dirty="0" smtClean="0"/>
              <a:t>The back of the medication request form may be used to also make notes of additional comments of any unusual circumstance related to the student receiving the medication. This medication record becomes a permanent part of the student’s file. The actual time must be recorded on the medication record. When a medication is missed due to an absence or a field trip, or if the student refuses to take the medication, is a legal and permanent document. It is to be saved for 8 years. Use only ink and never use “whiteout.”</a:t>
            </a:r>
            <a:r>
              <a:rPr lang="en-US" sz="2000" b="1" dirty="0" smtClean="0"/>
              <a:t> </a:t>
            </a:r>
            <a:r>
              <a:rPr lang="en-US" sz="2000" dirty="0" smtClean="0"/>
              <a:t>If a mistake is made draw a single line through the time, write “error” and initial/date beside the time.</a:t>
            </a:r>
          </a:p>
          <a:p>
            <a:pPr marL="457200"/>
            <a:r>
              <a:rPr lang="en-US" b="1" dirty="0" smtClean="0"/>
              <a:t> </a:t>
            </a:r>
            <a:endParaRPr lang="en-US" dirty="0" smtClean="0"/>
          </a:p>
          <a:p>
            <a:pPr marL="457200"/>
            <a:r>
              <a:rPr lang="en-US" dirty="0" smtClean="0"/>
              <a:t>                              </a:t>
            </a:r>
            <a:r>
              <a:rPr lang="en-US" sz="1200" dirty="0" smtClean="0"/>
              <a:t/>
            </a:r>
            <a:br>
              <a:rPr lang="en-US" sz="1200" dirty="0" smtClean="0"/>
            </a:br>
            <a:endParaRPr lang="en-US" sz="1200" dirty="0" smtClean="0"/>
          </a:p>
          <a:p>
            <a:pPr marL="457200"/>
            <a:r>
              <a:rPr lang="x-none" sz="1600" b="1" smtClean="0"/>
              <a:t> </a:t>
            </a:r>
            <a:endParaRPr lang="en-US" sz="1600" b="1" dirty="0" smtClean="0"/>
          </a:p>
          <a:p>
            <a:pPr marL="457200"/>
            <a:r>
              <a:rPr lang="x-none" sz="1600" smtClean="0"/>
              <a:t> </a:t>
            </a:r>
            <a:endParaRPr lang="en-US" sz="1600" dirty="0" smtClean="0"/>
          </a:p>
          <a:p>
            <a:pPr marL="457200"/>
            <a:r>
              <a:rPr lang="x-none" sz="1600" smtClean="0"/>
              <a:t> </a:t>
            </a:r>
            <a:endParaRPr lang="en-US" sz="1600" dirty="0" smtClean="0"/>
          </a:p>
          <a:p>
            <a:pPr marL="457200"/>
            <a:r>
              <a:rPr lang="x-none" sz="1600" smtClean="0"/>
              <a:t> </a:t>
            </a:r>
            <a:endParaRPr lang="en-US" sz="1600" dirty="0" smtClean="0"/>
          </a:p>
          <a:p>
            <a:pPr marL="457200"/>
            <a:r>
              <a:rPr lang="x-none" sz="1600" smtClean="0"/>
              <a:t> </a:t>
            </a:r>
            <a:endParaRPr lang="en-US" sz="1600" dirty="0" smtClean="0"/>
          </a:p>
          <a:p>
            <a:pPr marL="457200"/>
            <a:r>
              <a:rPr lang="x-none" sz="1600" smtClean="0"/>
              <a:t> </a:t>
            </a:r>
            <a:endParaRPr lang="en-US" sz="1600" dirty="0" smtClean="0"/>
          </a:p>
          <a:p>
            <a:pPr marL="457200"/>
            <a:r>
              <a:rPr lang="x-none" sz="1600" smtClean="0"/>
              <a:t> </a:t>
            </a:r>
            <a:endParaRPr lang="en-US" sz="1600" dirty="0" smtClean="0"/>
          </a:p>
          <a:p>
            <a:pPr marL="457200"/>
            <a:r>
              <a:rPr lang="x-none" sz="1600" smtClean="0"/>
              <a:t> </a:t>
            </a:r>
            <a:endParaRPr lang="en-US" sz="1600" dirty="0" smtClean="0"/>
          </a:p>
          <a:p>
            <a:pPr marL="457200"/>
            <a:r>
              <a:rPr lang="x-none" sz="1600" smtClean="0"/>
              <a:t> </a:t>
            </a:r>
            <a:endParaRPr lang="en-US" sz="1600" dirty="0"/>
          </a:p>
        </p:txBody>
      </p:sp>
      <p:sp>
        <p:nvSpPr>
          <p:cNvPr id="3"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3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196789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838200"/>
            <a:ext cx="7848600" cy="5262979"/>
          </a:xfrm>
          <a:prstGeom prst="rect">
            <a:avLst/>
          </a:prstGeom>
        </p:spPr>
        <p:txBody>
          <a:bodyPr wrap="square">
            <a:spAutoFit/>
          </a:bodyPr>
          <a:lstStyle/>
          <a:p>
            <a:pPr marL="457200"/>
            <a:r>
              <a:rPr lang="en-US" sz="2000" b="1" dirty="0"/>
              <a:t>Handouts available</a:t>
            </a:r>
            <a:r>
              <a:rPr lang="en-US" sz="2000" b="1" dirty="0" smtClean="0"/>
              <a:t>:</a:t>
            </a:r>
            <a:endParaRPr lang="en-US" sz="1000" b="1" dirty="0" smtClean="0"/>
          </a:p>
          <a:p>
            <a:pPr marL="457200"/>
            <a:endParaRPr lang="en-US" sz="1000" dirty="0"/>
          </a:p>
          <a:p>
            <a:pPr marL="457200"/>
            <a:r>
              <a:rPr lang="en-US" dirty="0"/>
              <a:t>Common Medication Abbreviations	</a:t>
            </a:r>
            <a:endParaRPr lang="en-US" dirty="0" smtClean="0"/>
          </a:p>
          <a:p>
            <a:pPr marL="457200"/>
            <a:r>
              <a:rPr lang="en-US" dirty="0"/>
              <a:t>Glossary of Medical Terms </a:t>
            </a:r>
            <a:endParaRPr lang="en-US" dirty="0" smtClean="0"/>
          </a:p>
          <a:p>
            <a:pPr marL="457200"/>
            <a:r>
              <a:rPr lang="en-US" dirty="0"/>
              <a:t>Steps for Proper Hand Washing 	</a:t>
            </a:r>
            <a:endParaRPr lang="en-US" dirty="0" smtClean="0"/>
          </a:p>
          <a:p>
            <a:pPr marL="457200" lvl="0"/>
            <a:r>
              <a:rPr lang="en-US" dirty="0"/>
              <a:t>Six Rights of Medication </a:t>
            </a:r>
            <a:r>
              <a:rPr lang="en-US" dirty="0" smtClean="0"/>
              <a:t>Administration</a:t>
            </a:r>
          </a:p>
          <a:p>
            <a:pPr marL="457200"/>
            <a:r>
              <a:rPr lang="en-US" dirty="0" smtClean="0"/>
              <a:t>Brand </a:t>
            </a:r>
            <a:r>
              <a:rPr lang="en-US" dirty="0"/>
              <a:t>and Generic Names of Common </a:t>
            </a:r>
            <a:r>
              <a:rPr lang="en-US" dirty="0" smtClean="0"/>
              <a:t>Medications</a:t>
            </a:r>
            <a:r>
              <a:rPr lang="en-US" dirty="0"/>
              <a:t>		</a:t>
            </a:r>
            <a:endParaRPr lang="en-US" dirty="0" smtClean="0"/>
          </a:p>
          <a:p>
            <a:pPr marL="457200"/>
            <a:r>
              <a:rPr lang="en-US" dirty="0" smtClean="0"/>
              <a:t>Medication </a:t>
            </a:r>
            <a:r>
              <a:rPr lang="en-US" dirty="0"/>
              <a:t>Administration Incident Record Form (Sample</a:t>
            </a:r>
            <a:r>
              <a:rPr lang="en-US" dirty="0" smtClean="0"/>
              <a:t>)</a:t>
            </a:r>
            <a:r>
              <a:rPr lang="en-US" dirty="0"/>
              <a:t>			</a:t>
            </a:r>
            <a:endParaRPr lang="en-US" dirty="0" smtClean="0"/>
          </a:p>
          <a:p>
            <a:pPr marL="457200"/>
            <a:r>
              <a:rPr lang="en-US" dirty="0" smtClean="0"/>
              <a:t>Student </a:t>
            </a:r>
            <a:r>
              <a:rPr lang="en-US" dirty="0"/>
              <a:t>Self-Medication Authorization </a:t>
            </a:r>
          </a:p>
          <a:p>
            <a:pPr marL="457200" lvl="0"/>
            <a:endParaRPr lang="en-US" dirty="0" smtClean="0"/>
          </a:p>
          <a:p>
            <a:pPr marL="457200" lvl="0"/>
            <a:r>
              <a:rPr lang="en-US" dirty="0" smtClean="0"/>
              <a:t>Core </a:t>
            </a:r>
            <a:r>
              <a:rPr lang="en-US" dirty="0"/>
              <a:t>Competencies:  </a:t>
            </a:r>
            <a:endParaRPr lang="en-US" dirty="0" smtClean="0"/>
          </a:p>
          <a:p>
            <a:pPr marL="457200" lvl="0"/>
            <a:r>
              <a:rPr lang="en-US" dirty="0"/>
              <a:t>	</a:t>
            </a:r>
            <a:r>
              <a:rPr lang="en-US" dirty="0" smtClean="0"/>
              <a:t>Oral </a:t>
            </a:r>
            <a:r>
              <a:rPr lang="en-US" dirty="0"/>
              <a:t>Medication </a:t>
            </a:r>
            <a:r>
              <a:rPr lang="en-US" dirty="0" smtClean="0"/>
              <a:t>Administration</a:t>
            </a:r>
          </a:p>
          <a:p>
            <a:pPr marL="457200" lvl="0"/>
            <a:r>
              <a:rPr lang="en-US" dirty="0"/>
              <a:t>	</a:t>
            </a:r>
            <a:r>
              <a:rPr lang="en-US" dirty="0" smtClean="0"/>
              <a:t>Liquid </a:t>
            </a:r>
            <a:r>
              <a:rPr lang="en-US" dirty="0"/>
              <a:t>Medication </a:t>
            </a:r>
            <a:r>
              <a:rPr lang="en-US" dirty="0" smtClean="0"/>
              <a:t>Administration</a:t>
            </a:r>
          </a:p>
          <a:p>
            <a:pPr marL="457200" lvl="0"/>
            <a:r>
              <a:rPr lang="en-US" dirty="0"/>
              <a:t>	</a:t>
            </a:r>
            <a:r>
              <a:rPr lang="en-US" dirty="0" smtClean="0"/>
              <a:t>Eye </a:t>
            </a:r>
            <a:r>
              <a:rPr lang="en-US" dirty="0"/>
              <a:t>Drops or </a:t>
            </a:r>
            <a:r>
              <a:rPr lang="en-US" dirty="0" smtClean="0"/>
              <a:t>Ointment</a:t>
            </a:r>
          </a:p>
          <a:p>
            <a:pPr marL="457200" lvl="0"/>
            <a:r>
              <a:rPr lang="en-US" dirty="0"/>
              <a:t>	</a:t>
            </a:r>
            <a:r>
              <a:rPr lang="en-US" dirty="0" smtClean="0"/>
              <a:t>Ear Drops </a:t>
            </a:r>
          </a:p>
          <a:p>
            <a:pPr marL="457200" lvl="0"/>
            <a:r>
              <a:rPr lang="en-US" dirty="0"/>
              <a:t>	</a:t>
            </a:r>
            <a:r>
              <a:rPr lang="en-US" dirty="0" smtClean="0"/>
              <a:t>Topical </a:t>
            </a:r>
            <a:r>
              <a:rPr lang="en-US" dirty="0"/>
              <a:t>Ointment or </a:t>
            </a:r>
            <a:r>
              <a:rPr lang="en-US" dirty="0" smtClean="0"/>
              <a:t>Creams</a:t>
            </a:r>
          </a:p>
          <a:p>
            <a:pPr marL="457200" lvl="0"/>
            <a:r>
              <a:rPr lang="en-US" dirty="0"/>
              <a:t>	</a:t>
            </a:r>
            <a:r>
              <a:rPr lang="en-US" dirty="0" smtClean="0"/>
              <a:t>Metered </a:t>
            </a:r>
            <a:r>
              <a:rPr lang="en-US" dirty="0"/>
              <a:t>Dose </a:t>
            </a:r>
            <a:r>
              <a:rPr lang="en-US" dirty="0" smtClean="0"/>
              <a:t>Inhalers </a:t>
            </a:r>
          </a:p>
          <a:p>
            <a:pPr marL="457200" lvl="0"/>
            <a:r>
              <a:rPr lang="en-US" dirty="0"/>
              <a:t>	</a:t>
            </a:r>
            <a:r>
              <a:rPr lang="en-US" dirty="0" smtClean="0"/>
              <a:t>How </a:t>
            </a:r>
            <a:r>
              <a:rPr lang="en-US" dirty="0"/>
              <a:t>to Administer an </a:t>
            </a:r>
            <a:r>
              <a:rPr lang="en-US" dirty="0" smtClean="0"/>
              <a:t>EpiPen®</a:t>
            </a:r>
            <a:endParaRPr lang="en-US" dirty="0"/>
          </a:p>
        </p:txBody>
      </p:sp>
    </p:spTree>
    <p:extLst>
      <p:ext uri="{BB962C8B-B14F-4D97-AF65-F5344CB8AC3E}">
        <p14:creationId xmlns:p14="http://schemas.microsoft.com/office/powerpoint/2010/main" val="3027264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VERSIDE med request form_Page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
            <a:ext cx="6276975"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19946923">
            <a:off x="2255231" y="2841836"/>
            <a:ext cx="3819241" cy="923330"/>
          </a:xfrm>
          <a:prstGeom prst="rect">
            <a:avLst/>
          </a:prstGeom>
          <a:noFill/>
        </p:spPr>
        <p:txBody>
          <a:bodyPr wrap="square" rtlCol="0">
            <a:spAutoFit/>
          </a:bodyPr>
          <a:lstStyle/>
          <a:p>
            <a:pPr algn="ctr"/>
            <a:r>
              <a:rPr lang="en-US" sz="5400" dirty="0" smtClean="0">
                <a:solidFill>
                  <a:schemeClr val="bg1">
                    <a:lumMod val="75000"/>
                  </a:schemeClr>
                </a:solidFill>
              </a:rPr>
              <a:t>SAMPLE</a:t>
            </a:r>
            <a:endParaRPr lang="en-US" sz="5400" dirty="0">
              <a:solidFill>
                <a:schemeClr val="bg1">
                  <a:lumMod val="75000"/>
                </a:schemeClr>
              </a:solidFill>
            </a:endParaRPr>
          </a:p>
        </p:txBody>
      </p:sp>
    </p:spTree>
    <p:extLst>
      <p:ext uri="{BB962C8B-B14F-4D97-AF65-F5344CB8AC3E}">
        <p14:creationId xmlns:p14="http://schemas.microsoft.com/office/powerpoint/2010/main" val="8627386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VERSIDE med request form_Page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
            <a:ext cx="6276975" cy="67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19946923">
            <a:off x="2255231" y="2841836"/>
            <a:ext cx="3819241" cy="923330"/>
          </a:xfrm>
          <a:prstGeom prst="rect">
            <a:avLst/>
          </a:prstGeom>
          <a:noFill/>
        </p:spPr>
        <p:txBody>
          <a:bodyPr wrap="square" rtlCol="0">
            <a:spAutoFit/>
          </a:bodyPr>
          <a:lstStyle/>
          <a:p>
            <a:pPr algn="ctr"/>
            <a:r>
              <a:rPr lang="en-US" sz="5400" dirty="0" smtClean="0">
                <a:solidFill>
                  <a:schemeClr val="bg1">
                    <a:lumMod val="75000"/>
                  </a:schemeClr>
                </a:solidFill>
              </a:rPr>
              <a:t>SAMPLE</a:t>
            </a:r>
            <a:endParaRPr lang="en-US" sz="5400" dirty="0">
              <a:solidFill>
                <a:schemeClr val="bg1">
                  <a:lumMod val="75000"/>
                </a:schemeClr>
              </a:solidFill>
            </a:endParaRPr>
          </a:p>
        </p:txBody>
      </p:sp>
    </p:spTree>
    <p:extLst>
      <p:ext uri="{BB962C8B-B14F-4D97-AF65-F5344CB8AC3E}">
        <p14:creationId xmlns:p14="http://schemas.microsoft.com/office/powerpoint/2010/main" val="30229758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VERE ALLERGIC REACTION PLAN_Page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
            <a:ext cx="6276975"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19946923">
            <a:off x="2255231" y="2841836"/>
            <a:ext cx="3819241" cy="923330"/>
          </a:xfrm>
          <a:prstGeom prst="rect">
            <a:avLst/>
          </a:prstGeom>
          <a:noFill/>
        </p:spPr>
        <p:txBody>
          <a:bodyPr wrap="square" rtlCol="0">
            <a:spAutoFit/>
          </a:bodyPr>
          <a:lstStyle/>
          <a:p>
            <a:pPr algn="ctr"/>
            <a:r>
              <a:rPr lang="en-US" sz="5400" dirty="0" smtClean="0">
                <a:solidFill>
                  <a:schemeClr val="bg1">
                    <a:lumMod val="75000"/>
                  </a:schemeClr>
                </a:solidFill>
              </a:rPr>
              <a:t>SAMPLE</a:t>
            </a:r>
            <a:endParaRPr lang="en-US" sz="5400" dirty="0">
              <a:solidFill>
                <a:schemeClr val="bg1">
                  <a:lumMod val="75000"/>
                </a:schemeClr>
              </a:solidFill>
            </a:endParaRPr>
          </a:p>
        </p:txBody>
      </p:sp>
    </p:spTree>
    <p:extLst>
      <p:ext uri="{BB962C8B-B14F-4D97-AF65-F5344CB8AC3E}">
        <p14:creationId xmlns:p14="http://schemas.microsoft.com/office/powerpoint/2010/main" val="185279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865" y="381000"/>
            <a:ext cx="7696200" cy="954107"/>
          </a:xfrm>
          <a:prstGeom prst="rect">
            <a:avLst/>
          </a:prstGeom>
          <a:noFill/>
        </p:spPr>
        <p:txBody>
          <a:bodyPr wrap="square" rtlCol="0">
            <a:spAutoFit/>
          </a:bodyPr>
          <a:lstStyle/>
          <a:p>
            <a:r>
              <a:rPr lang="en-US" sz="2800" b="1" dirty="0" smtClean="0"/>
              <a:t>Medication Administration Open Book Exam and Demonstration of Skill Competency</a:t>
            </a:r>
            <a:endParaRPr lang="en-US" sz="2800" dirty="0"/>
          </a:p>
        </p:txBody>
      </p:sp>
      <p:sp>
        <p:nvSpPr>
          <p:cNvPr id="4" name="TextBox 3"/>
          <p:cNvSpPr txBox="1"/>
          <p:nvPr/>
        </p:nvSpPr>
        <p:spPr>
          <a:xfrm>
            <a:off x="632037" y="1828799"/>
            <a:ext cx="7695028" cy="4955203"/>
          </a:xfrm>
          <a:prstGeom prst="rect">
            <a:avLst/>
          </a:prstGeom>
          <a:noFill/>
        </p:spPr>
        <p:txBody>
          <a:bodyPr wrap="square" rtlCol="0">
            <a:spAutoFit/>
          </a:bodyPr>
          <a:lstStyle/>
          <a:p>
            <a:r>
              <a:rPr lang="en-US" sz="2000" dirty="0"/>
              <a:t>A study guide has also been developed to assist with this training material. Personnel will be expected to score a 100% on the skill competency evaluation and 85% on an open book final exam which will include demonstration of</a:t>
            </a:r>
            <a:r>
              <a:rPr lang="en-US" sz="2000" dirty="0" smtClean="0"/>
              <a:t>:</a:t>
            </a:r>
          </a:p>
          <a:p>
            <a:endParaRPr lang="en-US" sz="2000" dirty="0" smtClean="0">
              <a:effectLst/>
            </a:endParaRPr>
          </a:p>
          <a:p>
            <a:pPr lvl="0">
              <a:tabLst>
                <a:tab pos="465138" algn="l"/>
              </a:tabLst>
            </a:pPr>
            <a:r>
              <a:rPr lang="en-US" sz="2000" dirty="0" smtClean="0"/>
              <a:t>	1.	Reviewing </a:t>
            </a:r>
            <a:r>
              <a:rPr lang="en-US" sz="2000" dirty="0"/>
              <a:t>student medication history on Medication </a:t>
            </a:r>
            <a:r>
              <a:rPr lang="en-US" sz="2000" dirty="0" smtClean="0"/>
              <a:t>			Administration </a:t>
            </a:r>
            <a:r>
              <a:rPr lang="en-US" sz="2000" dirty="0"/>
              <a:t>Record/Medication log for documentation </a:t>
            </a:r>
            <a:r>
              <a:rPr lang="en-US" sz="2000" dirty="0" smtClean="0"/>
              <a:t>		of </a:t>
            </a:r>
            <a:r>
              <a:rPr lang="en-US" sz="2000" dirty="0"/>
              <a:t>allergies and other co-existing medical </a:t>
            </a:r>
            <a:r>
              <a:rPr lang="en-US" sz="2000" dirty="0" smtClean="0"/>
              <a:t>conditions</a:t>
            </a:r>
          </a:p>
          <a:p>
            <a:pPr lvl="0">
              <a:tabLst>
                <a:tab pos="465138" algn="l"/>
              </a:tabLst>
            </a:pPr>
            <a:endParaRPr lang="en-US" sz="2000" dirty="0"/>
          </a:p>
          <a:p>
            <a:pPr lvl="0">
              <a:tabLst>
                <a:tab pos="465138" algn="l"/>
              </a:tabLst>
            </a:pPr>
            <a:r>
              <a:rPr lang="en-US" sz="2000" dirty="0" smtClean="0"/>
              <a:t>	2.	Using </a:t>
            </a:r>
            <a:r>
              <a:rPr lang="en-US" sz="2000" dirty="0"/>
              <a:t>proper hygiene/universal precautions in medication </a:t>
            </a:r>
            <a:r>
              <a:rPr lang="en-US" sz="2000" dirty="0" smtClean="0"/>
              <a:t>		preparation</a:t>
            </a:r>
          </a:p>
          <a:p>
            <a:pPr lvl="0">
              <a:tabLst>
                <a:tab pos="465138" algn="l"/>
              </a:tabLst>
            </a:pPr>
            <a:endParaRPr lang="en-US" sz="2000" dirty="0"/>
          </a:p>
          <a:p>
            <a:pPr>
              <a:tabLst>
                <a:tab pos="465138" algn="l"/>
              </a:tabLst>
            </a:pPr>
            <a:r>
              <a:rPr lang="en-US" sz="2000" dirty="0" smtClean="0"/>
              <a:t>	3</a:t>
            </a:r>
            <a:r>
              <a:rPr lang="en-US" sz="2000" dirty="0"/>
              <a:t>.	Accurately identify student medication information by </a:t>
            </a:r>
            <a:r>
              <a:rPr lang="en-US" sz="2000" dirty="0" smtClean="0"/>
              <a:t>			comparing </a:t>
            </a:r>
            <a:r>
              <a:rPr lang="en-US" sz="2000" dirty="0"/>
              <a:t>medication label to the transcribed </a:t>
            </a:r>
            <a:r>
              <a:rPr lang="en-US" sz="2000" dirty="0" smtClean="0"/>
              <a:t>				Medication </a:t>
            </a:r>
            <a:r>
              <a:rPr lang="en-US" sz="2000" dirty="0"/>
              <a:t>Administration Record/Log</a:t>
            </a:r>
          </a:p>
          <a:p>
            <a:endParaRPr lang="en-US" sz="1600" dirty="0"/>
          </a:p>
        </p:txBody>
      </p:sp>
    </p:spTree>
    <p:extLst>
      <p:ext uri="{BB962C8B-B14F-4D97-AF65-F5344CB8AC3E}">
        <p14:creationId xmlns:p14="http://schemas.microsoft.com/office/powerpoint/2010/main" val="37527790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r09asthma_Page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
            <a:ext cx="6276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19946923">
            <a:off x="2255231" y="2841836"/>
            <a:ext cx="3819241" cy="923330"/>
          </a:xfrm>
          <a:prstGeom prst="rect">
            <a:avLst/>
          </a:prstGeom>
          <a:noFill/>
        </p:spPr>
        <p:txBody>
          <a:bodyPr wrap="square" rtlCol="0">
            <a:spAutoFit/>
          </a:bodyPr>
          <a:lstStyle/>
          <a:p>
            <a:pPr algn="ctr"/>
            <a:r>
              <a:rPr lang="en-US" sz="5400" dirty="0" smtClean="0">
                <a:solidFill>
                  <a:schemeClr val="bg1">
                    <a:lumMod val="75000"/>
                  </a:schemeClr>
                </a:solidFill>
              </a:rPr>
              <a:t>SAMPLE</a:t>
            </a:r>
            <a:endParaRPr lang="en-US" sz="5400" dirty="0">
              <a:solidFill>
                <a:schemeClr val="bg1">
                  <a:lumMod val="75000"/>
                </a:schemeClr>
              </a:solidFill>
            </a:endParaRPr>
          </a:p>
        </p:txBody>
      </p:sp>
    </p:spTree>
    <p:extLst>
      <p:ext uri="{BB962C8B-B14F-4D97-AF65-F5344CB8AC3E}">
        <p14:creationId xmlns:p14="http://schemas.microsoft.com/office/powerpoint/2010/main" val="29574828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05000"/>
            <a:ext cx="7543800" cy="2215991"/>
          </a:xfrm>
          <a:prstGeom prst="rect">
            <a:avLst/>
          </a:prstGeom>
        </p:spPr>
        <p:txBody>
          <a:bodyPr wrap="square">
            <a:spAutoFit/>
          </a:bodyPr>
          <a:lstStyle/>
          <a:p>
            <a:pPr algn="ctr"/>
            <a:r>
              <a:rPr lang="en-US" sz="4400" b="1" dirty="0"/>
              <a:t>Module </a:t>
            </a:r>
            <a:r>
              <a:rPr lang="en-US" sz="4400" b="1" dirty="0" smtClean="0"/>
              <a:t>III</a:t>
            </a:r>
          </a:p>
          <a:p>
            <a:pPr algn="ctr"/>
            <a:endParaRPr lang="en-US" b="1" dirty="0" smtClean="0"/>
          </a:p>
          <a:p>
            <a:pPr algn="ctr"/>
            <a:endParaRPr lang="en-US" sz="4400" b="1" dirty="0" smtClean="0"/>
          </a:p>
          <a:p>
            <a:pPr algn="ctr"/>
            <a:r>
              <a:rPr lang="en-US" sz="3200" b="1" dirty="0" smtClean="0"/>
              <a:t>Emergency Medication Administration</a:t>
            </a:r>
            <a:endParaRPr lang="en-US" sz="3200" dirty="0"/>
          </a:p>
        </p:txBody>
      </p:sp>
    </p:spTree>
    <p:extLst>
      <p:ext uri="{BB962C8B-B14F-4D97-AF65-F5344CB8AC3E}">
        <p14:creationId xmlns:p14="http://schemas.microsoft.com/office/powerpoint/2010/main" val="15616030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066800"/>
            <a:ext cx="8293307" cy="5355312"/>
          </a:xfrm>
          <a:prstGeom prst="rect">
            <a:avLst/>
          </a:prstGeom>
          <a:noFill/>
        </p:spPr>
        <p:txBody>
          <a:bodyPr wrap="square" rtlCol="0">
            <a:spAutoFit/>
          </a:bodyPr>
          <a:lstStyle/>
          <a:p>
            <a:r>
              <a:rPr lang="x-none" sz="2400" b="1"/>
              <a:t>Epinephrine for Anaphylaxis</a:t>
            </a:r>
            <a:endParaRPr lang="en-US" sz="2400" dirty="0"/>
          </a:p>
          <a:p>
            <a:r>
              <a:rPr lang="en-US" sz="2000" b="1" dirty="0"/>
              <a:t> </a:t>
            </a:r>
            <a:endParaRPr lang="en-US" sz="2000" dirty="0"/>
          </a:p>
          <a:p>
            <a:r>
              <a:rPr lang="en-US" sz="2000" dirty="0"/>
              <a:t>Anaphylaxis is a </a:t>
            </a:r>
            <a:r>
              <a:rPr lang="en-US" sz="2000" dirty="0" smtClean="0"/>
              <a:t>life-threatening </a:t>
            </a:r>
            <a:r>
              <a:rPr lang="en-US" sz="2000" dirty="0"/>
              <a:t>allergic reaction that can be fatal within minutes.  Anaphylaxis can be a reaction </a:t>
            </a:r>
            <a:r>
              <a:rPr lang="en-US" sz="2000" dirty="0" smtClean="0"/>
              <a:t>to food, stinging insects, medications</a:t>
            </a:r>
            <a:r>
              <a:rPr lang="en-US" sz="2000" dirty="0"/>
              <a:t>, latex or exercise.  </a:t>
            </a:r>
          </a:p>
          <a:p>
            <a:r>
              <a:rPr lang="en-US" sz="2000" dirty="0"/>
              <a:t> </a:t>
            </a:r>
          </a:p>
          <a:p>
            <a:r>
              <a:rPr lang="en-US" sz="2000" dirty="0"/>
              <a:t>Symptoms of anaphylaxis include:</a:t>
            </a:r>
          </a:p>
          <a:p>
            <a:r>
              <a:rPr lang="en-US" sz="2000" dirty="0"/>
              <a:t> </a:t>
            </a:r>
          </a:p>
          <a:p>
            <a:pPr marL="285750" lvl="0" indent="-285750">
              <a:buFont typeface="Arial" pitchFamily="34" charset="0"/>
              <a:buChar char="•"/>
            </a:pPr>
            <a:r>
              <a:rPr lang="en-US" sz="2000" dirty="0"/>
              <a:t>Itching and/or hives, particularly in the mouth or throat</a:t>
            </a:r>
          </a:p>
          <a:p>
            <a:pPr marL="285750" lvl="0" indent="-285750">
              <a:buFont typeface="Arial" pitchFamily="34" charset="0"/>
              <a:buChar char="•"/>
            </a:pPr>
            <a:r>
              <a:rPr lang="en-US" sz="2000" dirty="0"/>
              <a:t>Swelling of the throat, lips, tongue and/or eye area</a:t>
            </a:r>
          </a:p>
          <a:p>
            <a:pPr marL="285750" lvl="0" indent="-285750">
              <a:buFont typeface="Arial" pitchFamily="34" charset="0"/>
              <a:buChar char="•"/>
            </a:pPr>
            <a:r>
              <a:rPr lang="en-US" sz="2000" dirty="0"/>
              <a:t>Difficulty breathing, swallowing or speaking</a:t>
            </a:r>
          </a:p>
          <a:p>
            <a:pPr marL="285750" lvl="0" indent="-285750">
              <a:buFont typeface="Arial" pitchFamily="34" charset="0"/>
              <a:buChar char="•"/>
            </a:pPr>
            <a:r>
              <a:rPr lang="en-US" sz="2000" dirty="0"/>
              <a:t>Increased heart rate and/or sense of impending doom</a:t>
            </a:r>
          </a:p>
          <a:p>
            <a:pPr marL="285750" lvl="0" indent="-285750">
              <a:buFont typeface="Arial" pitchFamily="34" charset="0"/>
              <a:buChar char="•"/>
            </a:pPr>
            <a:r>
              <a:rPr lang="en-US" sz="2000" dirty="0"/>
              <a:t>Abdominal cramps, nausea, vomiting, </a:t>
            </a:r>
            <a:r>
              <a:rPr lang="en-US" sz="2000" dirty="0" smtClean="0"/>
              <a:t>diarrhea</a:t>
            </a:r>
          </a:p>
          <a:p>
            <a:pPr marL="285750" lvl="0" indent="-285750">
              <a:buFont typeface="Arial" pitchFamily="34" charset="0"/>
              <a:buChar char="•"/>
            </a:pPr>
            <a:r>
              <a:rPr lang="en-US" sz="2000" dirty="0" smtClean="0"/>
              <a:t>Weakness</a:t>
            </a:r>
            <a:r>
              <a:rPr lang="en-US" sz="2000" dirty="0"/>
              <a:t>, collapse, paleness, lightheadedness or loss of consciousness</a:t>
            </a:r>
          </a:p>
          <a:p>
            <a:r>
              <a:rPr lang="en-US" sz="2000" dirty="0"/>
              <a:t> </a:t>
            </a:r>
          </a:p>
          <a:p>
            <a:r>
              <a:rPr lang="en-US" dirty="0"/>
              <a:t> </a:t>
            </a:r>
          </a:p>
        </p:txBody>
      </p:sp>
    </p:spTree>
    <p:extLst>
      <p:ext uri="{BB962C8B-B14F-4D97-AF65-F5344CB8AC3E}">
        <p14:creationId xmlns:p14="http://schemas.microsoft.com/office/powerpoint/2010/main" val="31922982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5429" y="762000"/>
            <a:ext cx="8391999" cy="5847755"/>
          </a:xfrm>
          <a:prstGeom prst="rect">
            <a:avLst/>
          </a:prstGeom>
          <a:noFill/>
        </p:spPr>
        <p:txBody>
          <a:bodyPr wrap="square" rtlCol="0">
            <a:spAutoFit/>
          </a:bodyPr>
          <a:lstStyle/>
          <a:p>
            <a:r>
              <a:rPr lang="x-none" sz="2400" b="1"/>
              <a:t>Epinephrine for </a:t>
            </a:r>
            <a:r>
              <a:rPr lang="x-none" sz="2400" b="1" smtClean="0"/>
              <a:t>Anaphylaxis</a:t>
            </a:r>
            <a:r>
              <a:rPr lang="en-US" sz="2400" b="1" dirty="0" smtClean="0"/>
              <a:t> </a:t>
            </a:r>
          </a:p>
          <a:p>
            <a:endParaRPr lang="en-US" sz="1000" dirty="0"/>
          </a:p>
          <a:p>
            <a:r>
              <a:rPr lang="en-US" sz="1000" b="1" dirty="0"/>
              <a:t> </a:t>
            </a:r>
            <a:endParaRPr lang="en-US" sz="1000" b="1" dirty="0" smtClean="0"/>
          </a:p>
          <a:p>
            <a:r>
              <a:rPr lang="en-US" sz="2000" dirty="0"/>
              <a:t>An allergic response may rapidly progress to anaphylaxis. Students with severe allergies have an Individualized Healthcare/Emergency Care/504 plan. </a:t>
            </a:r>
            <a:endParaRPr lang="en-US" sz="1000" dirty="0"/>
          </a:p>
          <a:p>
            <a:endParaRPr lang="en-US" sz="1000" dirty="0"/>
          </a:p>
          <a:p>
            <a:r>
              <a:rPr lang="en-US" sz="2000" dirty="0" smtClean="0"/>
              <a:t>Once anaphylaxis has begun, the treatment is an immediate injection of epinephrine (EpiPen®) which may be effective for only 10-15 minutes. It is not necessary to remove the student’s clothing before administering the EpiPen®. The student should then be transported for further emergency medical attention at the nearest hospital emergency room.</a:t>
            </a:r>
            <a:endParaRPr lang="en-US" sz="1000" dirty="0" smtClean="0"/>
          </a:p>
          <a:p>
            <a:r>
              <a:rPr lang="en-US" sz="1000" dirty="0" smtClean="0"/>
              <a:t> </a:t>
            </a:r>
          </a:p>
          <a:p>
            <a:r>
              <a:rPr lang="en-US" sz="2000" dirty="0" smtClean="0"/>
              <a:t>Some students may carry and self-administer an EpiPen®. </a:t>
            </a:r>
            <a:endParaRPr lang="en-US" sz="1000" dirty="0" smtClean="0"/>
          </a:p>
          <a:p>
            <a:r>
              <a:rPr lang="en-US" sz="1000" dirty="0" smtClean="0"/>
              <a:t> </a:t>
            </a:r>
          </a:p>
          <a:p>
            <a:r>
              <a:rPr lang="en-US" sz="2000" dirty="0" smtClean="0"/>
              <a:t>The manufacturer recommends the EpiPen® be stored at room temperature in a dark area.  The expiration date of the EpiPen® kit should be checked monthly.  </a:t>
            </a:r>
          </a:p>
          <a:p>
            <a:r>
              <a:rPr lang="en-US" sz="2000" dirty="0" smtClean="0"/>
              <a:t/>
            </a:r>
            <a:br>
              <a:rPr lang="en-US" sz="2000" dirty="0" smtClean="0"/>
            </a:br>
            <a:endParaRPr lang="en-US" sz="2000" b="1" dirty="0" smtClean="0"/>
          </a:p>
        </p:txBody>
      </p:sp>
    </p:spTree>
    <p:extLst>
      <p:ext uri="{BB962C8B-B14F-4D97-AF65-F5344CB8AC3E}">
        <p14:creationId xmlns:p14="http://schemas.microsoft.com/office/powerpoint/2010/main" val="21666591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7809" y="1447800"/>
            <a:ext cx="6781800" cy="2708434"/>
          </a:xfrm>
          <a:prstGeom prst="rect">
            <a:avLst/>
          </a:prstGeom>
        </p:spPr>
        <p:txBody>
          <a:bodyPr wrap="square">
            <a:spAutoFit/>
          </a:bodyPr>
          <a:lstStyle/>
          <a:p>
            <a:pPr algn="ctr"/>
            <a:r>
              <a:rPr lang="en-US" sz="4400" b="1" dirty="0"/>
              <a:t>Module </a:t>
            </a:r>
            <a:r>
              <a:rPr lang="en-US" sz="4400" b="1" dirty="0" smtClean="0"/>
              <a:t>IV</a:t>
            </a:r>
          </a:p>
          <a:p>
            <a:pPr algn="ctr"/>
            <a:endParaRPr lang="en-US" b="1" dirty="0" smtClean="0"/>
          </a:p>
          <a:p>
            <a:pPr algn="ctr"/>
            <a:endParaRPr lang="en-US" sz="4400" b="1" dirty="0" smtClean="0"/>
          </a:p>
          <a:p>
            <a:pPr algn="ctr"/>
            <a:r>
              <a:rPr lang="en-US" sz="3200" b="1" dirty="0" smtClean="0"/>
              <a:t>Local School District</a:t>
            </a:r>
          </a:p>
          <a:p>
            <a:pPr algn="ctr"/>
            <a:r>
              <a:rPr lang="en-US" sz="3200" b="1" dirty="0" smtClean="0"/>
              <a:t>Policies and Procedures</a:t>
            </a:r>
            <a:endParaRPr lang="en-US" sz="3200" dirty="0"/>
          </a:p>
        </p:txBody>
      </p:sp>
    </p:spTree>
    <p:extLst>
      <p:ext uri="{BB962C8B-B14F-4D97-AF65-F5344CB8AC3E}">
        <p14:creationId xmlns:p14="http://schemas.microsoft.com/office/powerpoint/2010/main" val="3362738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593" y="1219200"/>
            <a:ext cx="7914807" cy="4524315"/>
          </a:xfrm>
          <a:prstGeom prst="rect">
            <a:avLst/>
          </a:prstGeom>
          <a:noFill/>
        </p:spPr>
        <p:txBody>
          <a:bodyPr wrap="square" rtlCol="0">
            <a:spAutoFit/>
          </a:bodyPr>
          <a:lstStyle/>
          <a:p>
            <a:r>
              <a:rPr lang="x-none" sz="2400" b="1"/>
              <a:t>Medication </a:t>
            </a:r>
            <a:r>
              <a:rPr lang="x-none" sz="2400" b="1" smtClean="0"/>
              <a:t>Administration</a:t>
            </a:r>
            <a:endParaRPr lang="en-US" sz="2400" b="1" dirty="0" smtClean="0"/>
          </a:p>
          <a:p>
            <a:endParaRPr lang="en-US" sz="2400" b="1" i="1" dirty="0"/>
          </a:p>
          <a:p>
            <a:r>
              <a:rPr lang="en-US" sz="2000" dirty="0"/>
              <a:t> </a:t>
            </a:r>
          </a:p>
          <a:p>
            <a:r>
              <a:rPr lang="en-US" sz="2000" dirty="0" smtClean="0"/>
              <a:t>Local </a:t>
            </a:r>
            <a:r>
              <a:rPr lang="en-US" sz="2000" dirty="0"/>
              <a:t>school district policies for medication administration should include:</a:t>
            </a:r>
          </a:p>
          <a:p>
            <a:r>
              <a:rPr lang="en-US" sz="2000" dirty="0"/>
              <a:t> </a:t>
            </a:r>
          </a:p>
          <a:p>
            <a:pPr marL="285750" lvl="0" indent="-285750">
              <a:buFont typeface="Arial" pitchFamily="34" charset="0"/>
              <a:buChar char="•"/>
            </a:pPr>
            <a:r>
              <a:rPr lang="en-US" sz="2000" dirty="0"/>
              <a:t>Consent forms to be signed by parent/guardian giving authorization to the school district to </a:t>
            </a:r>
            <a:r>
              <a:rPr lang="en-US" sz="2000"/>
              <a:t>administer </a:t>
            </a:r>
            <a:r>
              <a:rPr lang="en-US" sz="2000" smtClean="0"/>
              <a:t>medication</a:t>
            </a:r>
          </a:p>
          <a:p>
            <a:pPr lvl="0"/>
            <a:endParaRPr lang="en-US" sz="2000" dirty="0"/>
          </a:p>
          <a:p>
            <a:pPr marL="285750" lvl="0" indent="-285750">
              <a:buFont typeface="Arial" pitchFamily="34" charset="0"/>
              <a:buChar char="•"/>
            </a:pPr>
            <a:r>
              <a:rPr lang="en-US" sz="2000" dirty="0"/>
              <a:t>HCP forms to be signed regarding medication administration </a:t>
            </a:r>
            <a:r>
              <a:rPr lang="en-US" sz="2000" dirty="0" smtClean="0"/>
              <a:t>instructions</a:t>
            </a:r>
          </a:p>
          <a:p>
            <a:pPr marL="285750" lvl="0" indent="-285750">
              <a:buFont typeface="Arial" pitchFamily="34" charset="0"/>
              <a:buChar char="•"/>
            </a:pPr>
            <a:endParaRPr lang="en-US" sz="2000" dirty="0"/>
          </a:p>
          <a:p>
            <a:pPr lvl="0"/>
            <a:r>
              <a:rPr lang="en-US" sz="2000" dirty="0" smtClean="0"/>
              <a:t>The above policies would also address prescription medication, OTC medication and self-administered medication. </a:t>
            </a:r>
            <a:endParaRPr lang="en-US" sz="2000" dirty="0"/>
          </a:p>
        </p:txBody>
      </p:sp>
    </p:spTree>
    <p:extLst>
      <p:ext uri="{BB962C8B-B14F-4D97-AF65-F5344CB8AC3E}">
        <p14:creationId xmlns:p14="http://schemas.microsoft.com/office/powerpoint/2010/main" val="7521628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323928"/>
            <a:ext cx="7696200" cy="830997"/>
          </a:xfrm>
          <a:prstGeom prst="rect">
            <a:avLst/>
          </a:prstGeom>
          <a:noFill/>
        </p:spPr>
        <p:txBody>
          <a:bodyPr wrap="square" rtlCol="0">
            <a:spAutoFit/>
          </a:bodyPr>
          <a:lstStyle/>
          <a:p>
            <a:pPr algn="ctr"/>
            <a:r>
              <a:rPr lang="en-US" sz="4800" b="1" dirty="0" smtClean="0"/>
              <a:t>Handouts</a:t>
            </a:r>
            <a:endParaRPr lang="en-US" sz="4800" dirty="0"/>
          </a:p>
        </p:txBody>
      </p:sp>
    </p:spTree>
    <p:extLst>
      <p:ext uri="{BB962C8B-B14F-4D97-AF65-F5344CB8AC3E}">
        <p14:creationId xmlns:p14="http://schemas.microsoft.com/office/powerpoint/2010/main" val="426718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696200" cy="954107"/>
          </a:xfrm>
          <a:prstGeom prst="rect">
            <a:avLst/>
          </a:prstGeom>
          <a:noFill/>
        </p:spPr>
        <p:txBody>
          <a:bodyPr wrap="square" rtlCol="0">
            <a:spAutoFit/>
          </a:bodyPr>
          <a:lstStyle/>
          <a:p>
            <a:r>
              <a:rPr lang="en-US" sz="2800" b="1" dirty="0" smtClean="0"/>
              <a:t>Medication Administration Open Book Exam and Demonstration of Skill Competency</a:t>
            </a:r>
            <a:endParaRPr lang="en-US" sz="2800" dirty="0"/>
          </a:p>
        </p:txBody>
      </p:sp>
      <p:sp>
        <p:nvSpPr>
          <p:cNvPr id="3" name="Rectangle 2"/>
          <p:cNvSpPr/>
          <p:nvPr/>
        </p:nvSpPr>
        <p:spPr>
          <a:xfrm>
            <a:off x="1066800" y="1981200"/>
            <a:ext cx="7411779" cy="4493538"/>
          </a:xfrm>
          <a:prstGeom prst="rect">
            <a:avLst/>
          </a:prstGeom>
        </p:spPr>
        <p:txBody>
          <a:bodyPr wrap="square">
            <a:spAutoFit/>
          </a:bodyPr>
          <a:lstStyle/>
          <a:p>
            <a:pPr>
              <a:tabLst>
                <a:tab pos="465138" algn="l"/>
              </a:tabLst>
            </a:pPr>
            <a:r>
              <a:rPr lang="en-US" sz="2200" dirty="0"/>
              <a:t>4.	Application of:</a:t>
            </a:r>
          </a:p>
          <a:p>
            <a:pPr lvl="0">
              <a:tabLst>
                <a:tab pos="465138" algn="l"/>
              </a:tabLst>
            </a:pPr>
            <a:r>
              <a:rPr lang="en-US" sz="2200" dirty="0"/>
              <a:t>	a.	Eye drops/ointment</a:t>
            </a:r>
          </a:p>
          <a:p>
            <a:pPr lvl="0">
              <a:tabLst>
                <a:tab pos="465138" algn="l"/>
              </a:tabLst>
            </a:pPr>
            <a:r>
              <a:rPr lang="en-US" sz="2200" dirty="0"/>
              <a:t>	b.	Ear drops</a:t>
            </a:r>
          </a:p>
          <a:p>
            <a:pPr lvl="0">
              <a:tabLst>
                <a:tab pos="465138" algn="l"/>
              </a:tabLst>
            </a:pPr>
            <a:r>
              <a:rPr lang="en-US" sz="2200" dirty="0"/>
              <a:t>	c.	Topical </a:t>
            </a:r>
            <a:r>
              <a:rPr lang="en-US" sz="2200" dirty="0" smtClean="0"/>
              <a:t>ointments/creams</a:t>
            </a:r>
          </a:p>
          <a:p>
            <a:pPr lvl="0">
              <a:tabLst>
                <a:tab pos="465138" algn="l"/>
              </a:tabLst>
            </a:pPr>
            <a:endParaRPr lang="en-US" sz="2200" dirty="0"/>
          </a:p>
          <a:p>
            <a:pPr marL="457200" indent="-457200">
              <a:buAutoNum type="arabicPeriod" startAt="5"/>
              <a:tabLst>
                <a:tab pos="465138" algn="l"/>
              </a:tabLst>
            </a:pPr>
            <a:r>
              <a:rPr lang="en-US" sz="2200" dirty="0" smtClean="0"/>
              <a:t>Administration </a:t>
            </a:r>
            <a:r>
              <a:rPr lang="en-US" sz="2200" dirty="0"/>
              <a:t>of oral </a:t>
            </a:r>
            <a:r>
              <a:rPr lang="en-US" sz="2200" dirty="0" smtClean="0"/>
              <a:t>medications</a:t>
            </a:r>
          </a:p>
          <a:p>
            <a:pPr marL="457200" indent="-457200">
              <a:buAutoNum type="arabicPeriod" startAt="5"/>
              <a:tabLst>
                <a:tab pos="465138" algn="l"/>
              </a:tabLst>
            </a:pPr>
            <a:endParaRPr lang="en-US" sz="2200" dirty="0"/>
          </a:p>
          <a:p>
            <a:pPr marL="457200" indent="-457200">
              <a:buAutoNum type="arabicPeriod" startAt="6"/>
              <a:tabLst>
                <a:tab pos="465138" algn="l"/>
              </a:tabLst>
            </a:pPr>
            <a:r>
              <a:rPr lang="en-US" sz="2200" dirty="0" smtClean="0"/>
              <a:t>Correct </a:t>
            </a:r>
            <a:r>
              <a:rPr lang="en-US" sz="2200" dirty="0"/>
              <a:t>use of oral </a:t>
            </a:r>
            <a:r>
              <a:rPr lang="en-US" sz="2200" dirty="0" smtClean="0"/>
              <a:t>inhalers</a:t>
            </a:r>
          </a:p>
          <a:p>
            <a:pPr marL="457200" indent="-457200">
              <a:buAutoNum type="arabicPeriod" startAt="6"/>
              <a:tabLst>
                <a:tab pos="465138" algn="l"/>
              </a:tabLst>
            </a:pPr>
            <a:endParaRPr lang="en-US" sz="2200" dirty="0"/>
          </a:p>
          <a:p>
            <a:pPr marL="457200" indent="-457200">
              <a:buAutoNum type="arabicPeriod" startAt="7"/>
              <a:tabLst>
                <a:tab pos="465138" algn="l"/>
              </a:tabLst>
            </a:pPr>
            <a:r>
              <a:rPr lang="en-US" sz="2200" dirty="0" smtClean="0"/>
              <a:t>Use </a:t>
            </a:r>
            <a:r>
              <a:rPr lang="en-US" sz="2200" dirty="0"/>
              <a:t>of emergency medication (EpiPens®) </a:t>
            </a:r>
            <a:endParaRPr lang="en-US" sz="2200" dirty="0" smtClean="0"/>
          </a:p>
          <a:p>
            <a:pPr marL="457200" indent="-457200">
              <a:buAutoNum type="arabicPeriod" startAt="7"/>
              <a:tabLst>
                <a:tab pos="465138" algn="l"/>
              </a:tabLst>
            </a:pPr>
            <a:endParaRPr lang="en-US" sz="2200" dirty="0"/>
          </a:p>
          <a:p>
            <a:pPr>
              <a:tabLst>
                <a:tab pos="465138" algn="l"/>
              </a:tabLst>
            </a:pPr>
            <a:r>
              <a:rPr lang="en-US" sz="2200" dirty="0"/>
              <a:t>8.	An understanding of </a:t>
            </a:r>
            <a:r>
              <a:rPr lang="en-US" sz="2200" dirty="0" smtClean="0"/>
              <a:t>school district </a:t>
            </a:r>
            <a:r>
              <a:rPr lang="en-US" sz="2200" dirty="0"/>
              <a:t>policies and </a:t>
            </a:r>
            <a:r>
              <a:rPr lang="en-US" sz="2200" dirty="0" smtClean="0"/>
              <a:t>	procedures</a:t>
            </a:r>
            <a:endParaRPr lang="en-US" sz="2200" dirty="0"/>
          </a:p>
        </p:txBody>
      </p:sp>
    </p:spTree>
    <p:extLst>
      <p:ext uri="{BB962C8B-B14F-4D97-AF65-F5344CB8AC3E}">
        <p14:creationId xmlns:p14="http://schemas.microsoft.com/office/powerpoint/2010/main" val="3869158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283" y="1676400"/>
            <a:ext cx="7696200" cy="3108543"/>
          </a:xfrm>
          <a:prstGeom prst="rect">
            <a:avLst/>
          </a:prstGeom>
          <a:noFill/>
        </p:spPr>
        <p:txBody>
          <a:bodyPr wrap="square" rtlCol="0">
            <a:spAutoFit/>
          </a:bodyPr>
          <a:lstStyle/>
          <a:p>
            <a:pPr algn="ctr"/>
            <a:r>
              <a:rPr lang="en-US" sz="4400" b="1" dirty="0" smtClean="0"/>
              <a:t>Module I</a:t>
            </a:r>
          </a:p>
          <a:p>
            <a:pPr algn="ctr"/>
            <a:endParaRPr lang="en-US" sz="2800" b="1" dirty="0" smtClean="0"/>
          </a:p>
          <a:p>
            <a:pPr algn="ctr"/>
            <a:endParaRPr lang="en-US" sz="2800" b="1" dirty="0"/>
          </a:p>
          <a:p>
            <a:pPr algn="ctr"/>
            <a:r>
              <a:rPr lang="en-US" sz="3200" b="1" dirty="0" smtClean="0"/>
              <a:t>Legal Issues</a:t>
            </a:r>
          </a:p>
          <a:p>
            <a:pPr algn="ctr"/>
            <a:endParaRPr lang="en-US" sz="3200" b="1" dirty="0" smtClean="0"/>
          </a:p>
          <a:p>
            <a:pPr algn="ctr"/>
            <a:r>
              <a:rPr lang="en-US" sz="3200" b="1" dirty="0" smtClean="0"/>
              <a:t>Policies and Procedures</a:t>
            </a:r>
            <a:endParaRPr lang="en-US" sz="3200" dirty="0"/>
          </a:p>
        </p:txBody>
      </p:sp>
    </p:spTree>
    <p:extLst>
      <p:ext uri="{BB962C8B-B14F-4D97-AF65-F5344CB8AC3E}">
        <p14:creationId xmlns:p14="http://schemas.microsoft.com/office/powerpoint/2010/main" val="4275845962"/>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579</TotalTime>
  <Words>2039</Words>
  <Application>Microsoft Office PowerPoint</Application>
  <PresentationFormat>On-screen Show (4:3)</PresentationFormat>
  <Paragraphs>644</Paragraphs>
  <Slides>76</Slides>
  <Notes>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Slipstream</vt:lpstr>
      <vt:lpstr>Lynden School District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RIVERSIDE SCHOOL DISTRICT #416</dc:title>
  <dc:creator>Sara Ballard</dc:creator>
  <cp:lastModifiedBy>Kathy Vanderveen</cp:lastModifiedBy>
  <cp:revision>82</cp:revision>
  <cp:lastPrinted>2012-07-31T19:21:22Z</cp:lastPrinted>
  <dcterms:created xsi:type="dcterms:W3CDTF">2012-07-31T15:15:52Z</dcterms:created>
  <dcterms:modified xsi:type="dcterms:W3CDTF">2014-01-07T17:35:48Z</dcterms:modified>
</cp:coreProperties>
</file>